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5"/>
  </p:notesMasterIdLst>
  <p:handoutMasterIdLst>
    <p:handoutMasterId r:id="rId26"/>
  </p:handoutMasterIdLst>
  <p:sldIdLst>
    <p:sldId id="256" r:id="rId2"/>
    <p:sldId id="296" r:id="rId3"/>
    <p:sldId id="297" r:id="rId4"/>
    <p:sldId id="257" r:id="rId5"/>
    <p:sldId id="279" r:id="rId6"/>
    <p:sldId id="278" r:id="rId7"/>
    <p:sldId id="258" r:id="rId8"/>
    <p:sldId id="259" r:id="rId9"/>
    <p:sldId id="262" r:id="rId10"/>
    <p:sldId id="298" r:id="rId11"/>
    <p:sldId id="261" r:id="rId12"/>
    <p:sldId id="266" r:id="rId13"/>
    <p:sldId id="265" r:id="rId14"/>
    <p:sldId id="267" r:id="rId15"/>
    <p:sldId id="271" r:id="rId16"/>
    <p:sldId id="268" r:id="rId17"/>
    <p:sldId id="269" r:id="rId18"/>
    <p:sldId id="270" r:id="rId19"/>
    <p:sldId id="275" r:id="rId20"/>
    <p:sldId id="276" r:id="rId21"/>
    <p:sldId id="285" r:id="rId22"/>
    <p:sldId id="280" r:id="rId23"/>
    <p:sldId id="29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481" autoAdjust="0"/>
  </p:normalViewPr>
  <p:slideViewPr>
    <p:cSldViewPr>
      <p:cViewPr>
        <p:scale>
          <a:sx n="64" d="100"/>
          <a:sy n="64" d="100"/>
        </p:scale>
        <p:origin x="-148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3BC2994-9701-45D2-A5B2-D06FE1BB4E19}" type="datetimeFigureOut">
              <a:rPr lang="en-US" smtClean="0"/>
              <a:pPr/>
              <a:t>9/10/2015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7014A83-A135-4FF8-A5CB-95304D52FBCE}" type="slidenum">
              <a:rPr lang="en-US" smtClean="0"/>
              <a:pPr/>
              <a:t>‹#›</a:t>
            </a:fld>
            <a:endParaRPr lang="en-US"/>
          </a:p>
        </p:txBody>
      </p:sp>
    </p:spTree>
    <p:extLst>
      <p:ext uri="{BB962C8B-B14F-4D97-AF65-F5344CB8AC3E}">
        <p14:creationId xmlns:p14="http://schemas.microsoft.com/office/powerpoint/2010/main" val="1928186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3BBDB5-F562-41B2-BAAA-1D6B1C3AF3CB}" type="datetimeFigureOut">
              <a:rPr lang="en-US" smtClean="0"/>
              <a:pPr/>
              <a:t>9/10/2015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17BC37-EAF8-4D2D-B898-8F392FC5A8A3}" type="slidenum">
              <a:rPr lang="en-US" smtClean="0"/>
              <a:pPr/>
              <a:t>‹#›</a:t>
            </a:fld>
            <a:endParaRPr lang="en-US"/>
          </a:p>
        </p:txBody>
      </p:sp>
    </p:spTree>
    <p:extLst>
      <p:ext uri="{BB962C8B-B14F-4D97-AF65-F5344CB8AC3E}">
        <p14:creationId xmlns:p14="http://schemas.microsoft.com/office/powerpoint/2010/main" val="3548531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Stephanie</a:t>
            </a:r>
          </a:p>
          <a:p>
            <a:endParaRPr lang="en-US" dirty="0" smtClean="0"/>
          </a:p>
        </p:txBody>
      </p:sp>
      <p:sp>
        <p:nvSpPr>
          <p:cNvPr id="4" name="Slide Number Placeholder 3"/>
          <p:cNvSpPr>
            <a:spLocks noGrp="1"/>
          </p:cNvSpPr>
          <p:nvPr>
            <p:ph type="sldNum" sz="quarter" idx="10"/>
          </p:nvPr>
        </p:nvSpPr>
        <p:spPr/>
        <p:txBody>
          <a:bodyPr/>
          <a:lstStyle/>
          <a:p>
            <a:fld id="{9717BC37-EAF8-4D2D-B898-8F392FC5A8A3}" type="slidenum">
              <a:rPr lang="en-US" smtClean="0"/>
              <a:pPr/>
              <a:t>1</a:t>
            </a:fld>
            <a:endParaRPr lang="en-US"/>
          </a:p>
        </p:txBody>
      </p:sp>
    </p:spTree>
    <p:extLst>
      <p:ext uri="{BB962C8B-B14F-4D97-AF65-F5344CB8AC3E}">
        <p14:creationId xmlns:p14="http://schemas.microsoft.com/office/powerpoint/2010/main" val="9490908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Brenda or</a:t>
            </a:r>
            <a:r>
              <a:rPr lang="en-US" baseline="0" dirty="0" smtClean="0"/>
              <a:t> Eric</a:t>
            </a:r>
          </a:p>
          <a:p>
            <a:endParaRPr lang="en-US" baseline="0" dirty="0" smtClean="0"/>
          </a:p>
          <a:p>
            <a:r>
              <a:rPr lang="en-US" baseline="0" dirty="0" smtClean="0"/>
              <a:t>Condensed version of 2 previous slides</a:t>
            </a:r>
          </a:p>
          <a:p>
            <a:endParaRPr lang="en-US" baseline="0" dirty="0" smtClean="0"/>
          </a:p>
          <a:p>
            <a:r>
              <a:rPr lang="en-US" baseline="0" dirty="0" smtClean="0"/>
              <a:t>Maybe delete or highlight 1 or 2 if time is tight.</a:t>
            </a:r>
          </a:p>
          <a:p>
            <a:endParaRPr lang="en-US" baseline="0" dirty="0" smtClean="0"/>
          </a:p>
          <a:p>
            <a:endParaRPr lang="en-US" baseline="0" dirty="0" smtClean="0"/>
          </a:p>
          <a:p>
            <a:r>
              <a:rPr lang="en-US" sz="1200" dirty="0" smtClean="0"/>
              <a:t>Improve articulation between community colleges and four-year institutions</a:t>
            </a:r>
          </a:p>
          <a:p>
            <a:r>
              <a:rPr lang="en-US" sz="1200" dirty="0" smtClean="0"/>
              <a:t>Build partnerships and networks among community colleges and four-year programs </a:t>
            </a:r>
          </a:p>
          <a:p>
            <a:r>
              <a:rPr lang="en-US" sz="1200" dirty="0" smtClean="0"/>
              <a:t>Four-year partners also discussed the potential for increased recruitment of transfer students, as well as an increase in diversity of their early childhood students. </a:t>
            </a:r>
          </a:p>
          <a:p>
            <a:r>
              <a:rPr lang="en-US" sz="1200" dirty="0" smtClean="0"/>
              <a:t>Increasing degree completion of transferring students as a desired outcome of the collaborations and grant activities.</a:t>
            </a:r>
          </a:p>
          <a:p>
            <a:endParaRPr lang="en-US" baseline="0" dirty="0" smtClean="0"/>
          </a:p>
          <a:p>
            <a:endParaRPr lang="en-US" baseline="0" dirty="0" smtClean="0"/>
          </a:p>
          <a:p>
            <a:endParaRPr lang="en-US" baseline="0" dirty="0" smtClean="0"/>
          </a:p>
          <a:p>
            <a:pPr marL="0" indent="0">
              <a:buNone/>
            </a:pPr>
            <a:r>
              <a:rPr lang="en-US" sz="1200" b="1" dirty="0" smtClean="0"/>
              <a:t>Meeting students’ needs</a:t>
            </a:r>
          </a:p>
          <a:p>
            <a:pPr marL="342900" indent="-342900"/>
            <a:r>
              <a:rPr lang="en-US" sz="1200" dirty="0" smtClean="0"/>
              <a:t>Ensuring a smooth transition to decrease credit loss and increase affordability for students</a:t>
            </a:r>
          </a:p>
          <a:p>
            <a:pPr marL="342900" indent="-342900"/>
            <a:r>
              <a:rPr lang="en-US" sz="1200" dirty="0" smtClean="0"/>
              <a:t>Providing support to pass the Test of Academic Proficiency</a:t>
            </a:r>
          </a:p>
          <a:p>
            <a:pPr marL="342900" indent="-342900"/>
            <a:r>
              <a:rPr lang="en-US" sz="1200" dirty="0" smtClean="0"/>
              <a:t>Creating opportunities to provide secondary ESL endorsements</a:t>
            </a:r>
          </a:p>
          <a:p>
            <a:pPr marL="342900" indent="-342900"/>
            <a:r>
              <a:rPr lang="en-US" sz="1200" dirty="0" smtClean="0"/>
              <a:t>Developing support structures to help students succeed after the transfer</a:t>
            </a:r>
          </a:p>
          <a:p>
            <a:pPr marL="342900" indent="-342900"/>
            <a:r>
              <a:rPr lang="en-US" sz="1200" dirty="0" smtClean="0"/>
              <a:t>Increasing marketability among graduates</a:t>
            </a:r>
          </a:p>
          <a:p>
            <a:endParaRPr lang="en-US" dirty="0"/>
          </a:p>
        </p:txBody>
      </p:sp>
      <p:sp>
        <p:nvSpPr>
          <p:cNvPr id="4" name="Slide Number Placeholder 3"/>
          <p:cNvSpPr>
            <a:spLocks noGrp="1"/>
          </p:cNvSpPr>
          <p:nvPr>
            <p:ph type="sldNum" sz="quarter" idx="10"/>
          </p:nvPr>
        </p:nvSpPr>
        <p:spPr/>
        <p:txBody>
          <a:bodyPr/>
          <a:lstStyle/>
          <a:p>
            <a:fld id="{9717BC37-EAF8-4D2D-B898-8F392FC5A8A3}" type="slidenum">
              <a:rPr lang="en-US" smtClean="0"/>
              <a:pPr/>
              <a:t>10</a:t>
            </a:fld>
            <a:endParaRPr lang="en-US"/>
          </a:p>
        </p:txBody>
      </p:sp>
    </p:spTree>
    <p:extLst>
      <p:ext uri="{BB962C8B-B14F-4D97-AF65-F5344CB8AC3E}">
        <p14:creationId xmlns:p14="http://schemas.microsoft.com/office/powerpoint/2010/main" val="3282257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Eric</a:t>
            </a:r>
            <a:endParaRPr lang="en-US" dirty="0"/>
          </a:p>
        </p:txBody>
      </p:sp>
      <p:sp>
        <p:nvSpPr>
          <p:cNvPr id="4" name="Slide Number Placeholder 3"/>
          <p:cNvSpPr>
            <a:spLocks noGrp="1"/>
          </p:cNvSpPr>
          <p:nvPr>
            <p:ph type="sldNum" sz="quarter" idx="10"/>
          </p:nvPr>
        </p:nvSpPr>
        <p:spPr/>
        <p:txBody>
          <a:bodyPr/>
          <a:lstStyle/>
          <a:p>
            <a:fld id="{9717BC37-EAF8-4D2D-B898-8F392FC5A8A3}" type="slidenum">
              <a:rPr lang="en-US" smtClean="0"/>
              <a:pPr/>
              <a:t>11</a:t>
            </a:fld>
            <a:endParaRPr lang="en-US"/>
          </a:p>
        </p:txBody>
      </p:sp>
    </p:spTree>
    <p:extLst>
      <p:ext uri="{BB962C8B-B14F-4D97-AF65-F5344CB8AC3E}">
        <p14:creationId xmlns:p14="http://schemas.microsoft.com/office/powerpoint/2010/main" val="11508598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Eric</a:t>
            </a:r>
            <a:endParaRPr lang="en-US" dirty="0"/>
          </a:p>
        </p:txBody>
      </p:sp>
      <p:sp>
        <p:nvSpPr>
          <p:cNvPr id="4" name="Slide Number Placeholder 3"/>
          <p:cNvSpPr>
            <a:spLocks noGrp="1"/>
          </p:cNvSpPr>
          <p:nvPr>
            <p:ph type="sldNum" sz="quarter" idx="10"/>
          </p:nvPr>
        </p:nvSpPr>
        <p:spPr/>
        <p:txBody>
          <a:bodyPr/>
          <a:lstStyle/>
          <a:p>
            <a:fld id="{9717BC37-EAF8-4D2D-B898-8F392FC5A8A3}" type="slidenum">
              <a:rPr lang="en-US" smtClean="0"/>
              <a:pPr/>
              <a:t>12</a:t>
            </a:fld>
            <a:endParaRPr lang="en-US"/>
          </a:p>
        </p:txBody>
      </p:sp>
    </p:spTree>
    <p:extLst>
      <p:ext uri="{BB962C8B-B14F-4D97-AF65-F5344CB8AC3E}">
        <p14:creationId xmlns:p14="http://schemas.microsoft.com/office/powerpoint/2010/main" val="28305476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Eric</a:t>
            </a:r>
            <a:endParaRPr lang="en-US" dirty="0"/>
          </a:p>
        </p:txBody>
      </p:sp>
      <p:sp>
        <p:nvSpPr>
          <p:cNvPr id="4" name="Slide Number Placeholder 3"/>
          <p:cNvSpPr>
            <a:spLocks noGrp="1"/>
          </p:cNvSpPr>
          <p:nvPr>
            <p:ph type="sldNum" sz="quarter" idx="10"/>
          </p:nvPr>
        </p:nvSpPr>
        <p:spPr/>
        <p:txBody>
          <a:bodyPr/>
          <a:lstStyle/>
          <a:p>
            <a:fld id="{9717BC37-EAF8-4D2D-B898-8F392FC5A8A3}" type="slidenum">
              <a:rPr lang="en-US" smtClean="0"/>
              <a:pPr/>
              <a:t>13</a:t>
            </a:fld>
            <a:endParaRPr lang="en-US"/>
          </a:p>
        </p:txBody>
      </p:sp>
    </p:spTree>
    <p:extLst>
      <p:ext uri="{BB962C8B-B14F-4D97-AF65-F5344CB8AC3E}">
        <p14:creationId xmlns:p14="http://schemas.microsoft.com/office/powerpoint/2010/main" val="20717047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Eric</a:t>
            </a:r>
            <a:endParaRPr lang="en-US" dirty="0"/>
          </a:p>
        </p:txBody>
      </p:sp>
      <p:sp>
        <p:nvSpPr>
          <p:cNvPr id="4" name="Slide Number Placeholder 3"/>
          <p:cNvSpPr>
            <a:spLocks noGrp="1"/>
          </p:cNvSpPr>
          <p:nvPr>
            <p:ph type="sldNum" sz="quarter" idx="10"/>
          </p:nvPr>
        </p:nvSpPr>
        <p:spPr/>
        <p:txBody>
          <a:bodyPr/>
          <a:lstStyle/>
          <a:p>
            <a:fld id="{9717BC37-EAF8-4D2D-B898-8F392FC5A8A3}" type="slidenum">
              <a:rPr lang="en-US" smtClean="0"/>
              <a:pPr/>
              <a:t>14</a:t>
            </a:fld>
            <a:endParaRPr lang="en-US"/>
          </a:p>
        </p:txBody>
      </p:sp>
    </p:spTree>
    <p:extLst>
      <p:ext uri="{BB962C8B-B14F-4D97-AF65-F5344CB8AC3E}">
        <p14:creationId xmlns:p14="http://schemas.microsoft.com/office/powerpoint/2010/main" val="34106053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Eric</a:t>
            </a:r>
          </a:p>
          <a:p>
            <a:endParaRPr lang="en-US" dirty="0" smtClean="0"/>
          </a:p>
          <a:p>
            <a:r>
              <a:rPr lang="en-US" dirty="0" smtClean="0"/>
              <a:t>- Maybe use</a:t>
            </a:r>
            <a:r>
              <a:rPr lang="en-US" baseline="0" dirty="0" smtClean="0"/>
              <a:t> just one quote</a:t>
            </a:r>
            <a:endParaRPr lang="en-US" dirty="0"/>
          </a:p>
        </p:txBody>
      </p:sp>
      <p:sp>
        <p:nvSpPr>
          <p:cNvPr id="4" name="Slide Number Placeholder 3"/>
          <p:cNvSpPr>
            <a:spLocks noGrp="1"/>
          </p:cNvSpPr>
          <p:nvPr>
            <p:ph type="sldNum" sz="quarter" idx="10"/>
          </p:nvPr>
        </p:nvSpPr>
        <p:spPr/>
        <p:txBody>
          <a:bodyPr/>
          <a:lstStyle/>
          <a:p>
            <a:fld id="{9717BC37-EAF8-4D2D-B898-8F392FC5A8A3}" type="slidenum">
              <a:rPr lang="en-US" smtClean="0"/>
              <a:pPr/>
              <a:t>15</a:t>
            </a:fld>
            <a:endParaRPr lang="en-US"/>
          </a:p>
        </p:txBody>
      </p:sp>
    </p:spTree>
    <p:extLst>
      <p:ext uri="{BB962C8B-B14F-4D97-AF65-F5344CB8AC3E}">
        <p14:creationId xmlns:p14="http://schemas.microsoft.com/office/powerpoint/2010/main" val="18387307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Eric</a:t>
            </a:r>
          </a:p>
          <a:p>
            <a:endParaRPr lang="en-US" dirty="0" smtClean="0"/>
          </a:p>
          <a:p>
            <a:r>
              <a:rPr lang="en-US" dirty="0" smtClean="0"/>
              <a:t>Add a quote</a:t>
            </a:r>
            <a:endParaRPr lang="en-US" dirty="0"/>
          </a:p>
        </p:txBody>
      </p:sp>
      <p:sp>
        <p:nvSpPr>
          <p:cNvPr id="4" name="Slide Number Placeholder 3"/>
          <p:cNvSpPr>
            <a:spLocks noGrp="1"/>
          </p:cNvSpPr>
          <p:nvPr>
            <p:ph type="sldNum" sz="quarter" idx="10"/>
          </p:nvPr>
        </p:nvSpPr>
        <p:spPr/>
        <p:txBody>
          <a:bodyPr/>
          <a:lstStyle/>
          <a:p>
            <a:fld id="{9717BC37-EAF8-4D2D-B898-8F392FC5A8A3}" type="slidenum">
              <a:rPr lang="en-US" smtClean="0"/>
              <a:pPr/>
              <a:t>16</a:t>
            </a:fld>
            <a:endParaRPr lang="en-US"/>
          </a:p>
        </p:txBody>
      </p:sp>
    </p:spTree>
    <p:extLst>
      <p:ext uri="{BB962C8B-B14F-4D97-AF65-F5344CB8AC3E}">
        <p14:creationId xmlns:p14="http://schemas.microsoft.com/office/powerpoint/2010/main" val="25306132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Eric</a:t>
            </a:r>
          </a:p>
          <a:p>
            <a:endParaRPr lang="en-US" dirty="0" smtClean="0"/>
          </a:p>
          <a:p>
            <a:r>
              <a:rPr lang="en-US" dirty="0" smtClean="0"/>
              <a:t>- Add a quote</a:t>
            </a:r>
            <a:endParaRPr lang="en-US" dirty="0"/>
          </a:p>
        </p:txBody>
      </p:sp>
      <p:sp>
        <p:nvSpPr>
          <p:cNvPr id="4" name="Slide Number Placeholder 3"/>
          <p:cNvSpPr>
            <a:spLocks noGrp="1"/>
          </p:cNvSpPr>
          <p:nvPr>
            <p:ph type="sldNum" sz="quarter" idx="10"/>
          </p:nvPr>
        </p:nvSpPr>
        <p:spPr/>
        <p:txBody>
          <a:bodyPr/>
          <a:lstStyle/>
          <a:p>
            <a:fld id="{9717BC37-EAF8-4D2D-B898-8F392FC5A8A3}" type="slidenum">
              <a:rPr lang="en-US" smtClean="0"/>
              <a:pPr/>
              <a:t>17</a:t>
            </a:fld>
            <a:endParaRPr lang="en-US"/>
          </a:p>
        </p:txBody>
      </p:sp>
    </p:spTree>
    <p:extLst>
      <p:ext uri="{BB962C8B-B14F-4D97-AF65-F5344CB8AC3E}">
        <p14:creationId xmlns:p14="http://schemas.microsoft.com/office/powerpoint/2010/main" val="27144507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Eric</a:t>
            </a:r>
          </a:p>
          <a:p>
            <a:endParaRPr lang="en-US" dirty="0" smtClean="0"/>
          </a:p>
          <a:p>
            <a:r>
              <a:rPr lang="en-US" dirty="0" smtClean="0"/>
              <a:t>Probably could skip the quote</a:t>
            </a:r>
            <a:endParaRPr lang="en-US" dirty="0"/>
          </a:p>
        </p:txBody>
      </p:sp>
      <p:sp>
        <p:nvSpPr>
          <p:cNvPr id="4" name="Slide Number Placeholder 3"/>
          <p:cNvSpPr>
            <a:spLocks noGrp="1"/>
          </p:cNvSpPr>
          <p:nvPr>
            <p:ph type="sldNum" sz="quarter" idx="10"/>
          </p:nvPr>
        </p:nvSpPr>
        <p:spPr/>
        <p:txBody>
          <a:bodyPr/>
          <a:lstStyle/>
          <a:p>
            <a:fld id="{9717BC37-EAF8-4D2D-B898-8F392FC5A8A3}" type="slidenum">
              <a:rPr lang="en-US" smtClean="0"/>
              <a:pPr/>
              <a:t>18</a:t>
            </a:fld>
            <a:endParaRPr lang="en-US"/>
          </a:p>
        </p:txBody>
      </p:sp>
    </p:spTree>
    <p:extLst>
      <p:ext uri="{BB962C8B-B14F-4D97-AF65-F5344CB8AC3E}">
        <p14:creationId xmlns:p14="http://schemas.microsoft.com/office/powerpoint/2010/main" val="8115012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Eric</a:t>
            </a:r>
          </a:p>
          <a:p>
            <a:endParaRPr lang="en-US" dirty="0" smtClean="0"/>
          </a:p>
          <a:p>
            <a:r>
              <a:rPr lang="en-US" dirty="0" smtClean="0"/>
              <a:t>Nice slide…probably</a:t>
            </a:r>
            <a:r>
              <a:rPr lang="en-US" baseline="0" dirty="0" smtClean="0"/>
              <a:t> just pick 1 to read to audience</a:t>
            </a:r>
            <a:endParaRPr lang="en-US" dirty="0"/>
          </a:p>
        </p:txBody>
      </p:sp>
      <p:sp>
        <p:nvSpPr>
          <p:cNvPr id="4" name="Slide Number Placeholder 3"/>
          <p:cNvSpPr>
            <a:spLocks noGrp="1"/>
          </p:cNvSpPr>
          <p:nvPr>
            <p:ph type="sldNum" sz="quarter" idx="10"/>
          </p:nvPr>
        </p:nvSpPr>
        <p:spPr/>
        <p:txBody>
          <a:bodyPr/>
          <a:lstStyle/>
          <a:p>
            <a:fld id="{9717BC37-EAF8-4D2D-B898-8F392FC5A8A3}" type="slidenum">
              <a:rPr lang="en-US" smtClean="0"/>
              <a:pPr/>
              <a:t>19</a:t>
            </a:fld>
            <a:endParaRPr lang="en-US"/>
          </a:p>
        </p:txBody>
      </p:sp>
    </p:spTree>
    <p:extLst>
      <p:ext uri="{BB962C8B-B14F-4D97-AF65-F5344CB8AC3E}">
        <p14:creationId xmlns:p14="http://schemas.microsoft.com/office/powerpoint/2010/main" val="2860497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Stephanie</a:t>
            </a:r>
          </a:p>
          <a:p>
            <a:endParaRPr lang="en-US" dirty="0" smtClean="0"/>
          </a:p>
        </p:txBody>
      </p:sp>
      <p:sp>
        <p:nvSpPr>
          <p:cNvPr id="4" name="Slide Number Placeholder 3"/>
          <p:cNvSpPr>
            <a:spLocks noGrp="1"/>
          </p:cNvSpPr>
          <p:nvPr>
            <p:ph type="sldNum" sz="quarter" idx="10"/>
          </p:nvPr>
        </p:nvSpPr>
        <p:spPr/>
        <p:txBody>
          <a:bodyPr/>
          <a:lstStyle/>
          <a:p>
            <a:fld id="{9717BC37-EAF8-4D2D-B898-8F392FC5A8A3}" type="slidenum">
              <a:rPr lang="en-US" smtClean="0"/>
              <a:pPr/>
              <a:t>2</a:t>
            </a:fld>
            <a:endParaRPr lang="en-US"/>
          </a:p>
        </p:txBody>
      </p:sp>
    </p:spTree>
    <p:extLst>
      <p:ext uri="{BB962C8B-B14F-4D97-AF65-F5344CB8AC3E}">
        <p14:creationId xmlns:p14="http://schemas.microsoft.com/office/powerpoint/2010/main" val="19618012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Eric</a:t>
            </a:r>
            <a:endParaRPr lang="en-US" dirty="0"/>
          </a:p>
        </p:txBody>
      </p:sp>
      <p:sp>
        <p:nvSpPr>
          <p:cNvPr id="4" name="Slide Number Placeholder 3"/>
          <p:cNvSpPr>
            <a:spLocks noGrp="1"/>
          </p:cNvSpPr>
          <p:nvPr>
            <p:ph type="sldNum" sz="quarter" idx="10"/>
          </p:nvPr>
        </p:nvSpPr>
        <p:spPr/>
        <p:txBody>
          <a:bodyPr/>
          <a:lstStyle/>
          <a:p>
            <a:fld id="{9717BC37-EAF8-4D2D-B898-8F392FC5A8A3}" type="slidenum">
              <a:rPr lang="en-US" smtClean="0"/>
              <a:pPr/>
              <a:t>20</a:t>
            </a:fld>
            <a:endParaRPr lang="en-US"/>
          </a:p>
        </p:txBody>
      </p:sp>
    </p:spTree>
    <p:extLst>
      <p:ext uri="{BB962C8B-B14F-4D97-AF65-F5344CB8AC3E}">
        <p14:creationId xmlns:p14="http://schemas.microsoft.com/office/powerpoint/2010/main" val="25948603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Stephanie</a:t>
            </a:r>
            <a:endParaRPr lang="en-US" dirty="0"/>
          </a:p>
        </p:txBody>
      </p:sp>
      <p:sp>
        <p:nvSpPr>
          <p:cNvPr id="4" name="Slide Number Placeholder 3"/>
          <p:cNvSpPr>
            <a:spLocks noGrp="1"/>
          </p:cNvSpPr>
          <p:nvPr>
            <p:ph type="sldNum" sz="quarter" idx="10"/>
          </p:nvPr>
        </p:nvSpPr>
        <p:spPr/>
        <p:txBody>
          <a:bodyPr/>
          <a:lstStyle/>
          <a:p>
            <a:fld id="{9717BC37-EAF8-4D2D-B898-8F392FC5A8A3}" type="slidenum">
              <a:rPr lang="en-US" smtClean="0"/>
              <a:pPr/>
              <a:t>21</a:t>
            </a:fld>
            <a:endParaRPr lang="en-US"/>
          </a:p>
        </p:txBody>
      </p:sp>
    </p:spTree>
    <p:extLst>
      <p:ext uri="{BB962C8B-B14F-4D97-AF65-F5344CB8AC3E}">
        <p14:creationId xmlns:p14="http://schemas.microsoft.com/office/powerpoint/2010/main" val="12250116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r>
              <a:rPr lang="en-US" sz="1200" dirty="0" smtClean="0"/>
              <a:t>Stephanie</a:t>
            </a:r>
          </a:p>
          <a:p>
            <a:endParaRPr lang="en-US" sz="1200" dirty="0" smtClean="0"/>
          </a:p>
          <a:p>
            <a:endParaRPr lang="en-US" sz="1200" dirty="0" smtClean="0"/>
          </a:p>
          <a:p>
            <a:r>
              <a:rPr lang="en-US" sz="1200" dirty="0" smtClean="0"/>
              <a:t>Building a Cultural Bridge</a:t>
            </a:r>
          </a:p>
          <a:p>
            <a:pPr>
              <a:buFont typeface="Arial" pitchFamily="34" charset="0"/>
              <a:buChar char="•"/>
            </a:pPr>
            <a:r>
              <a:rPr lang="en-US" sz="1200" dirty="0" smtClean="0"/>
              <a:t>Related to Tinto’s (1987) Theory of Integration</a:t>
            </a:r>
          </a:p>
          <a:p>
            <a:pPr>
              <a:buFont typeface="Arial" pitchFamily="34" charset="0"/>
              <a:buChar char="•"/>
            </a:pPr>
            <a:r>
              <a:rPr lang="en-US" sz="1200" dirty="0" smtClean="0"/>
              <a:t>Creating an environment that allows for a psychological and social attachment to be formed</a:t>
            </a:r>
          </a:p>
          <a:p>
            <a:pPr>
              <a:buFont typeface="Arial" pitchFamily="34" charset="0"/>
              <a:buChar char="•"/>
            </a:pPr>
            <a:r>
              <a:rPr lang="en-US" sz="1200" dirty="0" smtClean="0"/>
              <a:t>Transfer shock</a:t>
            </a:r>
          </a:p>
          <a:p>
            <a:pPr>
              <a:buFont typeface="Arial" pitchFamily="34" charset="0"/>
              <a:buChar char="•"/>
            </a:pPr>
            <a:r>
              <a:rPr lang="en-US" sz="1200" dirty="0" smtClean="0"/>
              <a:t>Create opportunities for transfer students to be active in both institutions during their first two years to ease the transition</a:t>
            </a:r>
            <a:endParaRPr lang="en-US" dirty="0" smtClean="0"/>
          </a:p>
          <a:p>
            <a:endParaRPr lang="en-US" dirty="0" smtClean="0"/>
          </a:p>
          <a:p>
            <a:r>
              <a:rPr lang="en-US" dirty="0" smtClean="0"/>
              <a:t>Cross-Advising</a:t>
            </a:r>
          </a:p>
          <a:p>
            <a:pPr>
              <a:buFont typeface="Arial" pitchFamily="34" charset="0"/>
              <a:buChar char="•"/>
            </a:pPr>
            <a:r>
              <a:rPr lang="en-US" sz="2600" dirty="0" smtClean="0"/>
              <a:t>Sound advising practices mediate the influence of formalized articulation</a:t>
            </a:r>
          </a:p>
          <a:p>
            <a:pPr>
              <a:buFont typeface="Arial" pitchFamily="34" charset="0"/>
              <a:buChar char="•"/>
            </a:pPr>
            <a:r>
              <a:rPr lang="en-US" sz="2600" dirty="0" smtClean="0"/>
              <a:t>It serves as an academic, advising, and cultural bridge</a:t>
            </a:r>
          </a:p>
          <a:p>
            <a:pPr lvl="1">
              <a:buFont typeface="Arial" pitchFamily="34" charset="0"/>
              <a:buChar char="•"/>
            </a:pPr>
            <a:r>
              <a:rPr lang="en-US" sz="2400" dirty="0" smtClean="0"/>
              <a:t>Best practices identified by Karp (2014) and Council of Independent Colleges (2014)</a:t>
            </a:r>
          </a:p>
          <a:p>
            <a:pPr>
              <a:buFont typeface="Arial" pitchFamily="34" charset="0"/>
              <a:buChar char="•"/>
            </a:pPr>
            <a:r>
              <a:rPr lang="en-US" sz="2600" dirty="0" smtClean="0"/>
              <a:t>High-touch services</a:t>
            </a:r>
          </a:p>
          <a:p>
            <a:pPr>
              <a:buFont typeface="Arial" pitchFamily="34" charset="0"/>
              <a:buChar char="•"/>
            </a:pPr>
            <a:r>
              <a:rPr lang="en-US" sz="2600" dirty="0" smtClean="0"/>
              <a:t>How to bring such advising practices to scale and establish their cost effectiveness? </a:t>
            </a:r>
          </a:p>
          <a:p>
            <a:endParaRPr lang="en-US" dirty="0" smtClean="0"/>
          </a:p>
          <a:p>
            <a:r>
              <a:rPr lang="en-US" dirty="0" smtClean="0"/>
              <a:t>Non-licensure </a:t>
            </a:r>
            <a:r>
              <a:rPr lang="en-US" dirty="0" err="1" smtClean="0"/>
              <a:t>Baccaulaureate</a:t>
            </a:r>
            <a:r>
              <a:rPr lang="en-US" baseline="0" dirty="0" smtClean="0"/>
              <a:t> Programs</a:t>
            </a:r>
          </a:p>
          <a:p>
            <a:pPr>
              <a:buFont typeface="Arial" pitchFamily="34" charset="0"/>
              <a:buChar char="•"/>
            </a:pPr>
            <a:r>
              <a:rPr lang="en-US" sz="2400" dirty="0" smtClean="0"/>
              <a:t>Developing such highly structured transfer was a common goal with the overwhelming majority of the partnerships.</a:t>
            </a:r>
          </a:p>
          <a:p>
            <a:pPr>
              <a:buFont typeface="Arial" pitchFamily="34" charset="0"/>
              <a:buChar char="•"/>
            </a:pPr>
            <a:r>
              <a:rPr lang="en-US" sz="2400" dirty="0" smtClean="0"/>
              <a:t>Specificity is the key to such agreements, in terms of the sending and receiving institutions, the majors, and articulated courses. </a:t>
            </a:r>
          </a:p>
          <a:p>
            <a:pPr>
              <a:buFont typeface="Arial" pitchFamily="34" charset="0"/>
              <a:buChar char="•"/>
            </a:pPr>
            <a:r>
              <a:rPr lang="en-US" sz="2400" dirty="0" smtClean="0"/>
              <a:t>Slight deviations from the plan or uncertainty about a major at the beginning of one’s college career might necessitate additional time to degree completion.</a:t>
            </a:r>
          </a:p>
          <a:p>
            <a:pPr>
              <a:buFont typeface="Arial" pitchFamily="34" charset="0"/>
              <a:buChar char="•"/>
            </a:pPr>
            <a:r>
              <a:rPr lang="en-US" sz="2400" dirty="0" smtClean="0"/>
              <a:t>We argue that more must be done to get community college students potentially interested in ECE to commit to that major earlier in their academic career.</a:t>
            </a:r>
          </a:p>
          <a:p>
            <a:pPr lvl="1">
              <a:buFont typeface="Arial" pitchFamily="34" charset="0"/>
              <a:buChar char="•"/>
            </a:pPr>
            <a:r>
              <a:rPr lang="en-US" sz="2400" dirty="0" smtClean="0"/>
              <a:t>Dual-credit could be one option</a:t>
            </a:r>
          </a:p>
          <a:p>
            <a:pPr>
              <a:buFont typeface="Arial" pitchFamily="34" charset="0"/>
              <a:buChar char="•"/>
            </a:pPr>
            <a:endParaRPr lang="en-US" dirty="0" smtClean="0"/>
          </a:p>
          <a:p>
            <a:pPr>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9717BC37-EAF8-4D2D-B898-8F392FC5A8A3}" type="slidenum">
              <a:rPr lang="en-US" smtClean="0"/>
              <a:pPr/>
              <a:t>22</a:t>
            </a:fld>
            <a:endParaRPr lang="en-US"/>
          </a:p>
        </p:txBody>
      </p:sp>
    </p:spTree>
    <p:extLst>
      <p:ext uri="{BB962C8B-B14F-4D97-AF65-F5344CB8AC3E}">
        <p14:creationId xmlns:p14="http://schemas.microsoft.com/office/powerpoint/2010/main" val="35385448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Stephanie</a:t>
            </a:r>
            <a:endParaRPr lang="en-US" dirty="0"/>
          </a:p>
        </p:txBody>
      </p:sp>
      <p:sp>
        <p:nvSpPr>
          <p:cNvPr id="4" name="Slide Number Placeholder 3"/>
          <p:cNvSpPr>
            <a:spLocks noGrp="1"/>
          </p:cNvSpPr>
          <p:nvPr>
            <p:ph type="sldNum" sz="quarter" idx="10"/>
          </p:nvPr>
        </p:nvSpPr>
        <p:spPr/>
        <p:txBody>
          <a:bodyPr/>
          <a:lstStyle/>
          <a:p>
            <a:fld id="{9717BC37-EAF8-4D2D-B898-8F392FC5A8A3}" type="slidenum">
              <a:rPr lang="en-US" smtClean="0"/>
              <a:pPr/>
              <a:t>23</a:t>
            </a:fld>
            <a:endParaRPr lang="en-US"/>
          </a:p>
        </p:txBody>
      </p:sp>
    </p:spTree>
    <p:extLst>
      <p:ext uri="{BB962C8B-B14F-4D97-AF65-F5344CB8AC3E}">
        <p14:creationId xmlns:p14="http://schemas.microsoft.com/office/powerpoint/2010/main" val="3038453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Stephanie</a:t>
            </a:r>
          </a:p>
          <a:p>
            <a:endParaRPr lang="en-US" dirty="0" smtClean="0"/>
          </a:p>
          <a:p>
            <a:r>
              <a:rPr lang="en-US" dirty="0" smtClean="0"/>
              <a:t>Maybe</a:t>
            </a:r>
            <a:r>
              <a:rPr lang="en-US" baseline="0" dirty="0" smtClean="0"/>
              <a:t> use this condensed one rather than the 2 previous slides</a:t>
            </a:r>
          </a:p>
          <a:p>
            <a:endParaRPr lang="en-US" baseline="0" dirty="0" smtClean="0"/>
          </a:p>
          <a:p>
            <a:r>
              <a:rPr lang="en-US" sz="1200" dirty="0" smtClean="0">
                <a:latin typeface="Arial" panose="020B0604020202020204" pitchFamily="34" charset="0"/>
                <a:cs typeface="Arial" panose="020B0604020202020204" pitchFamily="34" charset="0"/>
              </a:rPr>
              <a:t>- There is a high degree of complexity regarding early childhood education itself, as well as in the preparation of early childhood teachers. </a:t>
            </a:r>
          </a:p>
          <a:p>
            <a:r>
              <a:rPr lang="en-US" sz="1200" dirty="0" smtClean="0">
                <a:latin typeface="Arial" panose="020B0604020202020204" pitchFamily="34" charset="0"/>
                <a:cs typeface="Arial" panose="020B0604020202020204" pitchFamily="34" charset="0"/>
              </a:rPr>
              <a:t>- ECE is inclusive of a wide array of roles and responsibilities. </a:t>
            </a:r>
          </a:p>
          <a:p>
            <a:r>
              <a:rPr lang="en-US" sz="1200" dirty="0" smtClean="0">
                <a:latin typeface="Arial" panose="020B0604020202020204" pitchFamily="34" charset="0"/>
                <a:cs typeface="Arial" panose="020B0604020202020204" pitchFamily="34" charset="0"/>
              </a:rPr>
              <a:t>- There are multiple degree, licensing, and/or credentialing requirements from one or more agencies</a:t>
            </a:r>
          </a:p>
          <a:p>
            <a:r>
              <a:rPr lang="en-US" sz="1200" dirty="0" smtClean="0">
                <a:latin typeface="Arial" panose="020B0604020202020204" pitchFamily="34" charset="0"/>
                <a:cs typeface="Arial" panose="020B0604020202020204" pitchFamily="34" charset="0"/>
              </a:rPr>
              <a:t>- There are numerous entry points into the early childhood workforce that result in a wide-range of jobs.</a:t>
            </a:r>
          </a:p>
          <a:p>
            <a:r>
              <a:rPr lang="en-US" sz="1200" dirty="0" smtClean="0">
                <a:latin typeface="Arial" panose="020B0604020202020204" pitchFamily="34" charset="0"/>
                <a:cs typeface="Arial" panose="020B0604020202020204" pitchFamily="34" charset="0"/>
              </a:rPr>
              <a:t>- Institutions of higher education preparing EC educators are impacted by these complexities in that they must design programs that address the myriad state and national professional standards and licensing requirements </a:t>
            </a:r>
            <a:endParaRPr lang="en-US" baseline="0" dirty="0" smtClean="0"/>
          </a:p>
          <a:p>
            <a:endParaRPr lang="en-US" baseline="0" dirty="0" smtClean="0"/>
          </a:p>
          <a:p>
            <a:endParaRPr lang="en-US" baseline="0" dirty="0" smtClean="0"/>
          </a:p>
          <a:p>
            <a:r>
              <a:rPr lang="en-US" dirty="0" smtClean="0"/>
              <a:t>- Although higher education institutions do a large share of the ECE preparation, the development of EC teachers does not rest solely with them. </a:t>
            </a:r>
          </a:p>
          <a:p>
            <a:r>
              <a:rPr lang="en-US" dirty="0" smtClean="0"/>
              <a:t>- The preparation and development of EC teachers includes the various entities for whom they work.</a:t>
            </a:r>
          </a:p>
          <a:p>
            <a:r>
              <a:rPr lang="en-US" dirty="0" smtClean="0"/>
              <a:t>- Some ECE teachers do not participate in pre-service education -their formal training as ECE teachers might not start until they are employed in the field.</a:t>
            </a:r>
          </a:p>
          <a:p>
            <a:r>
              <a:rPr lang="en-US" dirty="0" smtClean="0"/>
              <a:t>- There has been an increase in educational requirements in programs such as Head Start, which necessitates attending a college or university. </a:t>
            </a:r>
          </a:p>
          <a:p>
            <a:endParaRPr lang="en-US" dirty="0"/>
          </a:p>
        </p:txBody>
      </p:sp>
      <p:sp>
        <p:nvSpPr>
          <p:cNvPr id="4" name="Slide Number Placeholder 3"/>
          <p:cNvSpPr>
            <a:spLocks noGrp="1"/>
          </p:cNvSpPr>
          <p:nvPr>
            <p:ph type="sldNum" sz="quarter" idx="10"/>
          </p:nvPr>
        </p:nvSpPr>
        <p:spPr/>
        <p:txBody>
          <a:bodyPr/>
          <a:lstStyle/>
          <a:p>
            <a:fld id="{9717BC37-EAF8-4D2D-B898-8F392FC5A8A3}" type="slidenum">
              <a:rPr lang="en-US" smtClean="0"/>
              <a:pPr/>
              <a:t>3</a:t>
            </a:fld>
            <a:endParaRPr lang="en-US"/>
          </a:p>
        </p:txBody>
      </p:sp>
    </p:spTree>
    <p:extLst>
      <p:ext uri="{BB962C8B-B14F-4D97-AF65-F5344CB8AC3E}">
        <p14:creationId xmlns:p14="http://schemas.microsoft.com/office/powerpoint/2010/main" val="3827085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Stephanie</a:t>
            </a:r>
            <a:endParaRPr lang="en-US" dirty="0"/>
          </a:p>
        </p:txBody>
      </p:sp>
      <p:sp>
        <p:nvSpPr>
          <p:cNvPr id="4" name="Slide Number Placeholder 3"/>
          <p:cNvSpPr>
            <a:spLocks noGrp="1"/>
          </p:cNvSpPr>
          <p:nvPr>
            <p:ph type="sldNum" sz="quarter" idx="10"/>
          </p:nvPr>
        </p:nvSpPr>
        <p:spPr/>
        <p:txBody>
          <a:bodyPr/>
          <a:lstStyle/>
          <a:p>
            <a:fld id="{9717BC37-EAF8-4D2D-B898-8F392FC5A8A3}" type="slidenum">
              <a:rPr lang="en-US" smtClean="0"/>
              <a:pPr/>
              <a:t>4</a:t>
            </a:fld>
            <a:endParaRPr lang="en-US"/>
          </a:p>
        </p:txBody>
      </p:sp>
    </p:spTree>
    <p:extLst>
      <p:ext uri="{BB962C8B-B14F-4D97-AF65-F5344CB8AC3E}">
        <p14:creationId xmlns:p14="http://schemas.microsoft.com/office/powerpoint/2010/main" val="2339523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Stephanie</a:t>
            </a:r>
            <a:endParaRPr lang="en-US" dirty="0"/>
          </a:p>
        </p:txBody>
      </p:sp>
      <p:sp>
        <p:nvSpPr>
          <p:cNvPr id="4" name="Slide Number Placeholder 3"/>
          <p:cNvSpPr>
            <a:spLocks noGrp="1"/>
          </p:cNvSpPr>
          <p:nvPr>
            <p:ph type="sldNum" sz="quarter" idx="10"/>
          </p:nvPr>
        </p:nvSpPr>
        <p:spPr/>
        <p:txBody>
          <a:bodyPr/>
          <a:lstStyle/>
          <a:p>
            <a:fld id="{9717BC37-EAF8-4D2D-B898-8F392FC5A8A3}" type="slidenum">
              <a:rPr lang="en-US" smtClean="0"/>
              <a:pPr/>
              <a:t>5</a:t>
            </a:fld>
            <a:endParaRPr lang="en-US"/>
          </a:p>
        </p:txBody>
      </p:sp>
    </p:spTree>
    <p:extLst>
      <p:ext uri="{BB962C8B-B14F-4D97-AF65-F5344CB8AC3E}">
        <p14:creationId xmlns:p14="http://schemas.microsoft.com/office/powerpoint/2010/main" val="3139342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Stephanie</a:t>
            </a:r>
          </a:p>
          <a:p>
            <a:endParaRPr lang="en-US" dirty="0" smtClean="0"/>
          </a:p>
          <a:p>
            <a:r>
              <a:rPr lang="en-US" dirty="0" smtClean="0"/>
              <a:t>Either</a:t>
            </a:r>
            <a:r>
              <a:rPr lang="en-US" baseline="0" dirty="0" smtClean="0"/>
              <a:t> delete or cover very quickly due to time constraints</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9717BC37-EAF8-4D2D-B898-8F392FC5A8A3}" type="slidenum">
              <a:rPr lang="en-US" smtClean="0"/>
              <a:pPr/>
              <a:t>6</a:t>
            </a:fld>
            <a:endParaRPr lang="en-US"/>
          </a:p>
        </p:txBody>
      </p:sp>
    </p:spTree>
    <p:extLst>
      <p:ext uri="{BB962C8B-B14F-4D97-AF65-F5344CB8AC3E}">
        <p14:creationId xmlns:p14="http://schemas.microsoft.com/office/powerpoint/2010/main" val="563971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Brenda</a:t>
            </a:r>
            <a:endParaRPr lang="en-US" dirty="0"/>
          </a:p>
        </p:txBody>
      </p:sp>
      <p:sp>
        <p:nvSpPr>
          <p:cNvPr id="4" name="Slide Number Placeholder 3"/>
          <p:cNvSpPr>
            <a:spLocks noGrp="1"/>
          </p:cNvSpPr>
          <p:nvPr>
            <p:ph type="sldNum" sz="quarter" idx="10"/>
          </p:nvPr>
        </p:nvSpPr>
        <p:spPr/>
        <p:txBody>
          <a:bodyPr/>
          <a:lstStyle/>
          <a:p>
            <a:fld id="{9717BC37-EAF8-4D2D-B898-8F392FC5A8A3}" type="slidenum">
              <a:rPr lang="en-US" smtClean="0"/>
              <a:pPr/>
              <a:t>7</a:t>
            </a:fld>
            <a:endParaRPr lang="en-US"/>
          </a:p>
        </p:txBody>
      </p:sp>
    </p:spTree>
    <p:extLst>
      <p:ext uri="{BB962C8B-B14F-4D97-AF65-F5344CB8AC3E}">
        <p14:creationId xmlns:p14="http://schemas.microsoft.com/office/powerpoint/2010/main" val="41903599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Brenda</a:t>
            </a:r>
            <a:endParaRPr lang="en-US" dirty="0"/>
          </a:p>
        </p:txBody>
      </p:sp>
      <p:sp>
        <p:nvSpPr>
          <p:cNvPr id="4" name="Slide Number Placeholder 3"/>
          <p:cNvSpPr>
            <a:spLocks noGrp="1"/>
          </p:cNvSpPr>
          <p:nvPr>
            <p:ph type="sldNum" sz="quarter" idx="10"/>
          </p:nvPr>
        </p:nvSpPr>
        <p:spPr/>
        <p:txBody>
          <a:bodyPr/>
          <a:lstStyle/>
          <a:p>
            <a:fld id="{9717BC37-EAF8-4D2D-B898-8F392FC5A8A3}" type="slidenum">
              <a:rPr lang="en-US" smtClean="0"/>
              <a:pPr/>
              <a:t>8</a:t>
            </a:fld>
            <a:endParaRPr lang="en-US"/>
          </a:p>
        </p:txBody>
      </p:sp>
    </p:spTree>
    <p:extLst>
      <p:ext uri="{BB962C8B-B14F-4D97-AF65-F5344CB8AC3E}">
        <p14:creationId xmlns:p14="http://schemas.microsoft.com/office/powerpoint/2010/main" val="3773066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Brenda</a:t>
            </a:r>
            <a:endParaRPr lang="en-US" dirty="0"/>
          </a:p>
        </p:txBody>
      </p:sp>
      <p:sp>
        <p:nvSpPr>
          <p:cNvPr id="4" name="Slide Number Placeholder 3"/>
          <p:cNvSpPr>
            <a:spLocks noGrp="1"/>
          </p:cNvSpPr>
          <p:nvPr>
            <p:ph type="sldNum" sz="quarter" idx="10"/>
          </p:nvPr>
        </p:nvSpPr>
        <p:spPr/>
        <p:txBody>
          <a:bodyPr/>
          <a:lstStyle/>
          <a:p>
            <a:fld id="{9717BC37-EAF8-4D2D-B898-8F392FC5A8A3}" type="slidenum">
              <a:rPr lang="en-US" smtClean="0"/>
              <a:pPr/>
              <a:t>9</a:t>
            </a:fld>
            <a:endParaRPr lang="en-US"/>
          </a:p>
        </p:txBody>
      </p:sp>
    </p:spTree>
    <p:extLst>
      <p:ext uri="{BB962C8B-B14F-4D97-AF65-F5344CB8AC3E}">
        <p14:creationId xmlns:p14="http://schemas.microsoft.com/office/powerpoint/2010/main" val="238995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AE1C78B-BEEE-46C1-BA6E-8E1027EDAE5D}" type="datetimeFigureOut">
              <a:rPr lang="en-US" smtClean="0"/>
              <a:pPr/>
              <a:t>9/10/2015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AD65C93-FA93-4C3A-80FC-8668E47A4C60}"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E1C78B-BEEE-46C1-BA6E-8E1027EDAE5D}" type="datetimeFigureOut">
              <a:rPr lang="en-US" smtClean="0"/>
              <a:pPr/>
              <a:t>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D65C93-FA93-4C3A-80FC-8668E47A4C6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AD65C93-FA93-4C3A-80FC-8668E47A4C60}"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E1C78B-BEEE-46C1-BA6E-8E1027EDAE5D}" type="datetimeFigureOut">
              <a:rPr lang="en-US" smtClean="0"/>
              <a:pPr/>
              <a:t>9/10/2015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AE1C78B-BEEE-46C1-BA6E-8E1027EDAE5D}" type="datetimeFigureOut">
              <a:rPr lang="en-US" smtClean="0"/>
              <a:pPr/>
              <a:t>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FAD65C93-FA93-4C3A-80FC-8668E47A4C60}"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7AE1C78B-BEEE-46C1-BA6E-8E1027EDAE5D}" type="datetimeFigureOut">
              <a:rPr lang="en-US" smtClean="0"/>
              <a:pPr/>
              <a:t>9/10/2015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AD65C93-FA93-4C3A-80FC-8668E47A4C60}"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AE1C78B-BEEE-46C1-BA6E-8E1027EDAE5D}" type="datetimeFigureOut">
              <a:rPr lang="en-US" smtClean="0"/>
              <a:pPr/>
              <a:t>9/10/2015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D65C93-FA93-4C3A-80FC-8668E47A4C60}"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AE1C78B-BEEE-46C1-BA6E-8E1027EDAE5D}" type="datetimeFigureOut">
              <a:rPr lang="en-US" smtClean="0"/>
              <a:pPr/>
              <a:t>9/10/2015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AD65C93-FA93-4C3A-80FC-8668E47A4C60}"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E1C78B-BEEE-46C1-BA6E-8E1027EDAE5D}" type="datetimeFigureOut">
              <a:rPr lang="en-US" smtClean="0"/>
              <a:pPr/>
              <a:t>9/10/2015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FAD65C93-FA93-4C3A-80FC-8668E47A4C6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7AE1C78B-BEEE-46C1-BA6E-8E1027EDAE5D}" type="datetimeFigureOut">
              <a:rPr lang="en-US" smtClean="0"/>
              <a:pPr/>
              <a:t>9/10/2015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AD65C93-FA93-4C3A-80FC-8668E47A4C6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AD65C93-FA93-4C3A-80FC-8668E47A4C60}"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AE1C78B-BEEE-46C1-BA6E-8E1027EDAE5D}" type="datetimeFigureOut">
              <a:rPr lang="en-US" smtClean="0"/>
              <a:pPr/>
              <a:t>9/10/2015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AD65C93-FA93-4C3A-80FC-8668E47A4C60}"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AE1C78B-BEEE-46C1-BA6E-8E1027EDAE5D}" type="datetimeFigureOut">
              <a:rPr lang="en-US" smtClean="0"/>
              <a:pPr/>
              <a:t>9/10/2015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AE1C78B-BEEE-46C1-BA6E-8E1027EDAE5D}" type="datetimeFigureOut">
              <a:rPr lang="en-US" smtClean="0"/>
              <a:pPr/>
              <a:t>9/10/2015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AD65C93-FA93-4C3A-80FC-8668E47A4C60}"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4.xml"/><Relationship Id="rId5" Type="http://schemas.openxmlformats.org/officeDocument/2006/relationships/image" Target="../media/image7.jpe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4.xml"/><Relationship Id="rId5" Type="http://schemas.openxmlformats.org/officeDocument/2006/relationships/image" Target="../media/image7.jpe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4.xml"/><Relationship Id="rId5" Type="http://schemas.openxmlformats.org/officeDocument/2006/relationships/image" Target="../media/image7.jpe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4.xml"/><Relationship Id="rId5" Type="http://schemas.openxmlformats.org/officeDocument/2006/relationships/image" Target="../media/image7.jpe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4.xml"/><Relationship Id="rId5" Type="http://schemas.openxmlformats.org/officeDocument/2006/relationships/image" Target="../media/image7.jpe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4.xml"/><Relationship Id="rId5" Type="http://schemas.openxmlformats.org/officeDocument/2006/relationships/image" Target="../media/image7.jpe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4.xml"/><Relationship Id="rId5" Type="http://schemas.openxmlformats.org/officeDocument/2006/relationships/image" Target="../media/image7.jpe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5.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22376" y="2895600"/>
            <a:ext cx="7772400" cy="2286000"/>
          </a:xfrm>
        </p:spPr>
        <p:txBody>
          <a:bodyPr>
            <a:normAutofit/>
          </a:bodyPr>
          <a:lstStyle/>
          <a:p>
            <a:r>
              <a:rPr lang="en-US" sz="2800" b="1" dirty="0" smtClean="0"/>
              <a:t>Implementation Study FINDINGS </a:t>
            </a:r>
          </a:p>
          <a:p>
            <a:r>
              <a:rPr lang="en-US" sz="2800" dirty="0" smtClean="0"/>
              <a:t>2014-2015</a:t>
            </a:r>
            <a:endParaRPr lang="en-US" sz="2800" b="1" dirty="0" smtClean="0"/>
          </a:p>
          <a:p>
            <a:endParaRPr lang="en-US" sz="2800" b="1" dirty="0" smtClean="0"/>
          </a:p>
          <a:p>
            <a:endParaRPr lang="en-US" sz="2800" b="1" dirty="0" smtClean="0"/>
          </a:p>
        </p:txBody>
      </p:sp>
      <p:sp>
        <p:nvSpPr>
          <p:cNvPr id="2" name="Title 1"/>
          <p:cNvSpPr>
            <a:spLocks noGrp="1"/>
          </p:cNvSpPr>
          <p:nvPr>
            <p:ph type="ctrTitle"/>
          </p:nvPr>
        </p:nvSpPr>
        <p:spPr>
          <a:xfrm>
            <a:off x="722376" y="0"/>
            <a:ext cx="7772400" cy="2209800"/>
          </a:xfrm>
        </p:spPr>
        <p:txBody>
          <a:bodyPr>
            <a:normAutofit/>
          </a:bodyPr>
          <a:lstStyle/>
          <a:p>
            <a:r>
              <a:rPr lang="en-US" sz="4000" b="1" dirty="0" smtClean="0"/>
              <a:t>Early Childhood Educator Preparation Program Innovation (EPPI) Grants</a:t>
            </a:r>
            <a:endParaRPr lang="en-US" sz="4000" b="1" dirty="0"/>
          </a:p>
        </p:txBody>
      </p:sp>
      <p:pic>
        <p:nvPicPr>
          <p:cNvPr id="5" name="Picture 2" descr="https://encrypted-tbn3.gstatic.com/images?q=tbn:ANd9GcTDR1HYODKyfAoPT3iWmJ3pu_SlI8vcRmBPQC1C8waHFwydgL4l4g"/>
          <p:cNvPicPr>
            <a:picLocks noChangeAspect="1" noChangeArrowheads="1"/>
          </p:cNvPicPr>
          <p:nvPr/>
        </p:nvPicPr>
        <p:blipFill>
          <a:blip r:embed="rId3" cstate="print"/>
          <a:srcRect/>
          <a:stretch>
            <a:fillRect/>
          </a:stretch>
        </p:blipFill>
        <p:spPr bwMode="auto">
          <a:xfrm>
            <a:off x="3276600" y="4571999"/>
            <a:ext cx="2581275" cy="1771651"/>
          </a:xfrm>
          <a:prstGeom prst="rect">
            <a:avLst/>
          </a:prstGeom>
          <a:noFill/>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003940"/>
            <a:ext cx="1676400" cy="860284"/>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09750" y="5003940"/>
            <a:ext cx="1613033" cy="8602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b="1" dirty="0" smtClean="0">
                <a:solidFill>
                  <a:schemeClr val="accent1"/>
                </a:solidFill>
              </a:rPr>
              <a:t>Motivations for Grant Participation</a:t>
            </a:r>
            <a:endParaRPr lang="en-US" sz="3000" b="1" dirty="0">
              <a:solidFill>
                <a:schemeClr val="accent1"/>
              </a:solidFill>
            </a:endParaRPr>
          </a:p>
        </p:txBody>
      </p:sp>
      <p:sp>
        <p:nvSpPr>
          <p:cNvPr id="3" name="Content Placeholder 2"/>
          <p:cNvSpPr>
            <a:spLocks noGrp="1"/>
          </p:cNvSpPr>
          <p:nvPr>
            <p:ph sz="quarter" idx="1"/>
          </p:nvPr>
        </p:nvSpPr>
        <p:spPr>
          <a:xfrm>
            <a:off x="301752" y="1524000"/>
            <a:ext cx="8503920" cy="4575048"/>
          </a:xfrm>
        </p:spPr>
        <p:txBody>
          <a:bodyPr>
            <a:normAutofit/>
          </a:bodyPr>
          <a:lstStyle/>
          <a:p>
            <a:r>
              <a:rPr lang="en-US" sz="2400" dirty="0"/>
              <a:t>Improve articulation </a:t>
            </a:r>
            <a:endParaRPr lang="en-US" sz="2400" dirty="0" smtClean="0"/>
          </a:p>
          <a:p>
            <a:r>
              <a:rPr lang="en-US" sz="2400" dirty="0" smtClean="0"/>
              <a:t>Build </a:t>
            </a:r>
            <a:r>
              <a:rPr lang="en-US" sz="2400" dirty="0"/>
              <a:t>partnerships and networks </a:t>
            </a:r>
            <a:endParaRPr lang="en-US" sz="2400" dirty="0" smtClean="0"/>
          </a:p>
          <a:p>
            <a:r>
              <a:rPr lang="en-US" sz="2400" dirty="0" smtClean="0"/>
              <a:t>Increase degree completion of transferring students </a:t>
            </a:r>
            <a:endParaRPr lang="en-US" sz="2400" dirty="0"/>
          </a:p>
          <a:p>
            <a:r>
              <a:rPr lang="en-US" sz="2400" dirty="0" smtClean="0"/>
              <a:t>Four-year partners: Increase transfer student recruitment and diversity of ECE students</a:t>
            </a:r>
          </a:p>
          <a:p>
            <a:r>
              <a:rPr lang="en-US" sz="2400" dirty="0" smtClean="0"/>
              <a:t>Meet students’ needs</a:t>
            </a:r>
            <a:endParaRPr lang="en-US" sz="2400" dirty="0"/>
          </a:p>
          <a:p>
            <a:pPr lvl="1">
              <a:spcAft>
                <a:spcPts val="600"/>
              </a:spcAft>
              <a:buFont typeface="Wingdings" pitchFamily="2" charset="2"/>
              <a:buChar char="t"/>
            </a:pPr>
            <a:r>
              <a:rPr lang="en-US" sz="1800" dirty="0" smtClean="0"/>
              <a:t>Smooth transition to decrease credit loss and increase affordability</a:t>
            </a:r>
          </a:p>
          <a:p>
            <a:pPr lvl="1">
              <a:spcAft>
                <a:spcPts val="600"/>
              </a:spcAft>
              <a:buFont typeface="Wingdings" pitchFamily="2" charset="2"/>
              <a:buChar char="t"/>
            </a:pPr>
            <a:r>
              <a:rPr lang="en-US" sz="1800" dirty="0" smtClean="0"/>
              <a:t>Provide support to pass the Test of Academic Proficiency</a:t>
            </a:r>
          </a:p>
          <a:p>
            <a:pPr lvl="1">
              <a:spcAft>
                <a:spcPts val="600"/>
              </a:spcAft>
              <a:buFont typeface="Wingdings" pitchFamily="2" charset="2"/>
              <a:buChar char="t"/>
            </a:pPr>
            <a:r>
              <a:rPr lang="en-US" sz="1800" dirty="0" smtClean="0"/>
              <a:t>Create opportunities to provide secondary ESL endorsements</a:t>
            </a:r>
          </a:p>
          <a:p>
            <a:pPr lvl="1">
              <a:spcAft>
                <a:spcPts val="600"/>
              </a:spcAft>
              <a:buFont typeface="Wingdings" pitchFamily="2" charset="2"/>
              <a:buChar char="t"/>
            </a:pPr>
            <a:r>
              <a:rPr lang="en-US" sz="1800" dirty="0" smtClean="0"/>
              <a:t>Develop support structures to help students succeed after their transfer</a:t>
            </a:r>
          </a:p>
          <a:p>
            <a:pPr lvl="1">
              <a:buFont typeface="Wingdings" pitchFamily="2" charset="2"/>
              <a:buChar char="t"/>
            </a:pPr>
            <a:r>
              <a:rPr lang="en-US" sz="1800" dirty="0" smtClean="0"/>
              <a:t>Increase marketability among graduates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228600"/>
            <a:ext cx="762000" cy="39103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62460" y="228600"/>
            <a:ext cx="762000" cy="406400"/>
          </a:xfrm>
          <a:prstGeom prst="rect">
            <a:avLst/>
          </a:prstGeom>
        </p:spPr>
      </p:pic>
    </p:spTree>
    <p:extLst>
      <p:ext uri="{BB962C8B-B14F-4D97-AF65-F5344CB8AC3E}">
        <p14:creationId xmlns:p14="http://schemas.microsoft.com/office/powerpoint/2010/main" val="3832103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b="1" dirty="0" smtClean="0">
                <a:solidFill>
                  <a:schemeClr val="accent1"/>
                </a:solidFill>
              </a:rPr>
              <a:t>Coding Structure for Responses</a:t>
            </a:r>
            <a:endParaRPr lang="en-US" b="1" dirty="0">
              <a:solidFill>
                <a:schemeClr val="accent1"/>
              </a:solidFill>
            </a:endParaRPr>
          </a:p>
        </p:txBody>
      </p:sp>
      <p:sp>
        <p:nvSpPr>
          <p:cNvPr id="10" name="Content Placeholder 9"/>
          <p:cNvSpPr>
            <a:spLocks noGrp="1"/>
          </p:cNvSpPr>
          <p:nvPr>
            <p:ph sz="half" idx="1"/>
          </p:nvPr>
        </p:nvSpPr>
        <p:spPr/>
        <p:txBody>
          <a:bodyPr>
            <a:normAutofit/>
          </a:bodyPr>
          <a:lstStyle/>
          <a:p>
            <a:endParaRPr lang="en-US" sz="2400" dirty="0" smtClean="0"/>
          </a:p>
          <a:p>
            <a:pPr>
              <a:spcAft>
                <a:spcPts val="1200"/>
              </a:spcAft>
            </a:pPr>
            <a:r>
              <a:rPr lang="en-US" sz="2400" dirty="0" smtClean="0"/>
              <a:t>Guided by interview protocol</a:t>
            </a:r>
          </a:p>
          <a:p>
            <a:pPr>
              <a:spcAft>
                <a:spcPts val="1200"/>
              </a:spcAft>
            </a:pPr>
            <a:r>
              <a:rPr lang="en-US" sz="2400" dirty="0" smtClean="0"/>
              <a:t>Overarching goals of the implementation project</a:t>
            </a:r>
          </a:p>
          <a:p>
            <a:pPr>
              <a:spcAft>
                <a:spcPts val="1200"/>
              </a:spcAft>
            </a:pPr>
            <a:r>
              <a:rPr lang="en-US" sz="2400" dirty="0" smtClean="0"/>
              <a:t>Each theme had between two and six sub-topics. </a:t>
            </a:r>
            <a:endParaRPr lang="en-US" sz="2400" dirty="0"/>
          </a:p>
        </p:txBody>
      </p:sp>
      <p:pic>
        <p:nvPicPr>
          <p:cNvPr id="12" name="Content Placeholder 7"/>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800600" y="2166395"/>
            <a:ext cx="4038600" cy="3167605"/>
          </a:xfr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8600" y="228600"/>
            <a:ext cx="762000" cy="39103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62460" y="228600"/>
            <a:ext cx="762000" cy="4064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solidFill>
              </a:rPr>
              <a:t>Institutional Barriers</a:t>
            </a:r>
            <a:endParaRPr lang="en-US" b="1" dirty="0">
              <a:solidFill>
                <a:schemeClr val="accent1"/>
              </a:solidFill>
            </a:endParaRPr>
          </a:p>
        </p:txBody>
      </p:sp>
      <p:sp>
        <p:nvSpPr>
          <p:cNvPr id="3" name="Content Placeholder 2"/>
          <p:cNvSpPr>
            <a:spLocks noGrp="1"/>
          </p:cNvSpPr>
          <p:nvPr>
            <p:ph sz="half" idx="1"/>
          </p:nvPr>
        </p:nvSpPr>
        <p:spPr/>
        <p:txBody>
          <a:bodyPr/>
          <a:lstStyle/>
          <a:p>
            <a:endParaRPr lang="en-US" sz="2400" dirty="0" smtClean="0"/>
          </a:p>
          <a:p>
            <a:pPr>
              <a:spcAft>
                <a:spcPts val="1200"/>
              </a:spcAft>
            </a:pPr>
            <a:r>
              <a:rPr lang="en-US" sz="2400" dirty="0" smtClean="0"/>
              <a:t>Institution or partnership specific</a:t>
            </a:r>
          </a:p>
          <a:p>
            <a:pPr>
              <a:spcAft>
                <a:spcPts val="1200"/>
              </a:spcAft>
            </a:pPr>
            <a:r>
              <a:rPr lang="en-US" sz="2400" dirty="0" smtClean="0"/>
              <a:t>Preventing goal attainment and/or partnership development</a:t>
            </a:r>
          </a:p>
          <a:p>
            <a:pPr>
              <a:spcAft>
                <a:spcPts val="1200"/>
              </a:spcAft>
            </a:pPr>
            <a:r>
              <a:rPr lang="en-US" sz="2400" dirty="0" smtClean="0"/>
              <a:t>Most were historical in nature</a:t>
            </a:r>
          </a:p>
          <a:p>
            <a:pPr>
              <a:spcAft>
                <a:spcPts val="1200"/>
              </a:spcAft>
            </a:pPr>
            <a:r>
              <a:rPr lang="en-US" sz="2400" dirty="0" smtClean="0"/>
              <a:t>Often wedded with a catalyst</a:t>
            </a:r>
          </a:p>
          <a:p>
            <a:pPr>
              <a:buNone/>
            </a:pPr>
            <a:endParaRPr lang="en-US" dirty="0"/>
          </a:p>
        </p:txBody>
      </p:sp>
      <p:pic>
        <p:nvPicPr>
          <p:cNvPr id="5" name="Content Placeholder 7"/>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648200" y="2819400"/>
            <a:ext cx="4191000" cy="182880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8600" y="228600"/>
            <a:ext cx="762000" cy="391038"/>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62460" y="228600"/>
            <a:ext cx="762000" cy="4064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b="1" dirty="0" smtClean="0">
                <a:solidFill>
                  <a:schemeClr val="accent1"/>
                </a:solidFill>
              </a:rPr>
              <a:t>Systemic Barriers</a:t>
            </a:r>
            <a:endParaRPr lang="en-US" b="1" dirty="0">
              <a:solidFill>
                <a:schemeClr val="accent1"/>
              </a:solidFill>
            </a:endParaRPr>
          </a:p>
        </p:txBody>
      </p:sp>
      <p:sp>
        <p:nvSpPr>
          <p:cNvPr id="10" name="Content Placeholder 9"/>
          <p:cNvSpPr>
            <a:spLocks noGrp="1"/>
          </p:cNvSpPr>
          <p:nvPr>
            <p:ph sz="half" idx="1"/>
          </p:nvPr>
        </p:nvSpPr>
        <p:spPr/>
        <p:txBody>
          <a:bodyPr>
            <a:normAutofit/>
          </a:bodyPr>
          <a:lstStyle/>
          <a:p>
            <a:pPr>
              <a:buNone/>
            </a:pPr>
            <a:endParaRPr lang="en-US" sz="2400" dirty="0" smtClean="0"/>
          </a:p>
          <a:p>
            <a:pPr>
              <a:spcAft>
                <a:spcPts val="1200"/>
              </a:spcAft>
            </a:pPr>
            <a:r>
              <a:rPr lang="en-US" sz="2400" dirty="0" smtClean="0"/>
              <a:t>Global/ common among multiple partnerships</a:t>
            </a:r>
          </a:p>
          <a:p>
            <a:pPr>
              <a:spcAft>
                <a:spcPts val="1200"/>
              </a:spcAft>
            </a:pPr>
            <a:r>
              <a:rPr lang="en-US" sz="2400" dirty="0" smtClean="0"/>
              <a:t>Defined the challenging contexts in which the partnerships were operating</a:t>
            </a:r>
          </a:p>
          <a:p>
            <a:pPr>
              <a:spcAft>
                <a:spcPts val="1200"/>
              </a:spcAft>
            </a:pPr>
            <a:r>
              <a:rPr lang="en-US" sz="2400" dirty="0" smtClean="0"/>
              <a:t>Particularly, the contexts that impede timely goal attainment</a:t>
            </a:r>
            <a:endParaRPr lang="en-US" sz="2400" dirty="0"/>
          </a:p>
        </p:txBody>
      </p:sp>
      <p:pic>
        <p:nvPicPr>
          <p:cNvPr id="6" name="Content Placeholder 7"/>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800600" y="2257845"/>
            <a:ext cx="4038600" cy="2909047"/>
          </a:xfr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8600" y="228600"/>
            <a:ext cx="762000" cy="391038"/>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62460" y="228600"/>
            <a:ext cx="762000" cy="4064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b="1" dirty="0" smtClean="0">
                <a:solidFill>
                  <a:schemeClr val="accent1"/>
                </a:solidFill>
              </a:rPr>
              <a:t>Catalysts</a:t>
            </a:r>
            <a:endParaRPr lang="en-US" b="1" dirty="0">
              <a:solidFill>
                <a:schemeClr val="accent1"/>
              </a:solidFill>
            </a:endParaRPr>
          </a:p>
        </p:txBody>
      </p:sp>
      <p:sp>
        <p:nvSpPr>
          <p:cNvPr id="10" name="Content Placeholder 9"/>
          <p:cNvSpPr>
            <a:spLocks noGrp="1"/>
          </p:cNvSpPr>
          <p:nvPr>
            <p:ph sz="half" idx="1"/>
          </p:nvPr>
        </p:nvSpPr>
        <p:spPr/>
        <p:txBody>
          <a:bodyPr>
            <a:normAutofit/>
          </a:bodyPr>
          <a:lstStyle/>
          <a:p>
            <a:pPr>
              <a:buNone/>
            </a:pPr>
            <a:endParaRPr lang="en-US" sz="2400" dirty="0" smtClean="0"/>
          </a:p>
          <a:p>
            <a:pPr>
              <a:spcAft>
                <a:spcPts val="1200"/>
              </a:spcAft>
            </a:pPr>
            <a:r>
              <a:rPr lang="en-US" sz="2400" dirty="0" smtClean="0"/>
              <a:t>Provided movement towards goal attainment</a:t>
            </a:r>
          </a:p>
          <a:p>
            <a:pPr>
              <a:spcAft>
                <a:spcPts val="1200"/>
              </a:spcAft>
            </a:pPr>
            <a:r>
              <a:rPr lang="en-US" sz="2400" dirty="0" smtClean="0"/>
              <a:t>Many adopted from </a:t>
            </a:r>
            <a:r>
              <a:rPr lang="en-US" sz="2400" dirty="0" err="1" smtClean="0"/>
              <a:t>McQuaid’s</a:t>
            </a:r>
            <a:r>
              <a:rPr lang="en-US" sz="2400" dirty="0" smtClean="0"/>
              <a:t> (2009)</a:t>
            </a:r>
          </a:p>
          <a:p>
            <a:pPr>
              <a:spcAft>
                <a:spcPts val="1200"/>
              </a:spcAft>
            </a:pPr>
            <a:r>
              <a:rPr lang="en-US" sz="2400" dirty="0" smtClean="0"/>
              <a:t>Often a response or reaction to a historical or contextual barrier</a:t>
            </a:r>
          </a:p>
          <a:p>
            <a:pPr marL="0" indent="0">
              <a:buNone/>
            </a:pPr>
            <a:endParaRPr lang="en-US" sz="2400" dirty="0" smtClean="0"/>
          </a:p>
        </p:txBody>
      </p:sp>
      <p:pic>
        <p:nvPicPr>
          <p:cNvPr id="7" name="Content Placeholder 7"/>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800600" y="2222042"/>
            <a:ext cx="4038600" cy="2980653"/>
          </a:xfr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8600" y="228600"/>
            <a:ext cx="762000" cy="39103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62460" y="228600"/>
            <a:ext cx="762000" cy="4064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sz="3200" dirty="0" smtClean="0"/>
              <a:t>Catalysts</a:t>
            </a:r>
            <a:endParaRPr lang="en-US" sz="3200" dirty="0"/>
          </a:p>
        </p:txBody>
      </p:sp>
      <p:sp>
        <p:nvSpPr>
          <p:cNvPr id="7" name="Text Placeholder 6"/>
          <p:cNvSpPr>
            <a:spLocks noGrp="1"/>
          </p:cNvSpPr>
          <p:nvPr>
            <p:ph type="body" idx="2"/>
          </p:nvPr>
        </p:nvSpPr>
        <p:spPr/>
        <p:txBody>
          <a:bodyPr/>
          <a:lstStyle/>
          <a:p>
            <a:endParaRPr lang="en-US" dirty="0"/>
          </a:p>
        </p:txBody>
      </p:sp>
      <p:sp>
        <p:nvSpPr>
          <p:cNvPr id="6" name="Content Placeholder 5"/>
          <p:cNvSpPr>
            <a:spLocks noGrp="1"/>
          </p:cNvSpPr>
          <p:nvPr>
            <p:ph sz="quarter" idx="1"/>
          </p:nvPr>
        </p:nvSpPr>
        <p:spPr/>
        <p:txBody>
          <a:bodyPr>
            <a:noAutofit/>
          </a:bodyPr>
          <a:lstStyle/>
          <a:p>
            <a:r>
              <a:rPr lang="en-US" sz="2200" b="1" dirty="0" smtClean="0"/>
              <a:t>Shared Values- </a:t>
            </a:r>
            <a:r>
              <a:rPr lang="en-US" sz="2200" dirty="0" smtClean="0"/>
              <a:t>“Previously these discussions have been an institutional focus, now they are focused around the students.” </a:t>
            </a:r>
          </a:p>
          <a:p>
            <a:r>
              <a:rPr lang="en-US" sz="2200" b="1" dirty="0" smtClean="0"/>
              <a:t>Capacity for Cooperation- </a:t>
            </a:r>
            <a:r>
              <a:rPr lang="en-US" sz="2200" dirty="0" smtClean="0"/>
              <a:t>“The opportunity to meet face to face was great. Communicating with them via email is one thing, but gaining an understanding of them as people and knowing their teaching styles was extremely beneficial.”</a:t>
            </a:r>
          </a:p>
          <a:p>
            <a:r>
              <a:rPr lang="en-US" sz="2200" b="1" dirty="0" smtClean="0"/>
              <a:t>Grant Provided Impetus-</a:t>
            </a:r>
            <a:r>
              <a:rPr lang="en-US" sz="2200" dirty="0" smtClean="0"/>
              <a:t>“ The grant was the ‘dike’ to hold off other responsibilities/commitments for a short time to focus on grant activities.”</a:t>
            </a:r>
          </a:p>
        </p:txBody>
      </p:sp>
      <p:pic>
        <p:nvPicPr>
          <p:cNvPr id="8" name="Picture 2" descr="https://encrypted-tbn0.gstatic.com/images?q=tbn:ANd9GcTK-YN9kEBddBXqA3eVLOmJ2t_DYruPevQk5SnMIT2DphimMDgq"/>
          <p:cNvPicPr>
            <a:picLocks noChangeAspect="1" noChangeArrowheads="1"/>
          </p:cNvPicPr>
          <p:nvPr/>
        </p:nvPicPr>
        <p:blipFill>
          <a:blip r:embed="rId3" cstate="print"/>
          <a:srcRect/>
          <a:stretch>
            <a:fillRect/>
          </a:stretch>
        </p:blipFill>
        <p:spPr bwMode="auto">
          <a:xfrm>
            <a:off x="685800" y="2590800"/>
            <a:ext cx="1762125" cy="2600325"/>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b="1" dirty="0" smtClean="0">
                <a:solidFill>
                  <a:schemeClr val="accent1"/>
                </a:solidFill>
              </a:rPr>
              <a:t>Potential Long-Term Impacts</a:t>
            </a:r>
            <a:endParaRPr lang="en-US" b="1" dirty="0">
              <a:solidFill>
                <a:schemeClr val="accent1"/>
              </a:solidFill>
            </a:endParaRPr>
          </a:p>
        </p:txBody>
      </p:sp>
      <p:sp>
        <p:nvSpPr>
          <p:cNvPr id="10" name="Content Placeholder 9"/>
          <p:cNvSpPr>
            <a:spLocks noGrp="1"/>
          </p:cNvSpPr>
          <p:nvPr>
            <p:ph sz="half" idx="1"/>
          </p:nvPr>
        </p:nvSpPr>
        <p:spPr/>
        <p:txBody>
          <a:bodyPr>
            <a:normAutofit/>
          </a:bodyPr>
          <a:lstStyle/>
          <a:p>
            <a:pPr>
              <a:buNone/>
            </a:pPr>
            <a:endParaRPr lang="en-US" sz="2400" dirty="0" smtClean="0"/>
          </a:p>
          <a:p>
            <a:pPr>
              <a:buNone/>
            </a:pPr>
            <a:endParaRPr lang="en-US" sz="2400" dirty="0" smtClean="0"/>
          </a:p>
          <a:p>
            <a:pPr>
              <a:buNone/>
            </a:pPr>
            <a:endParaRPr lang="en-US" sz="2400" dirty="0" smtClean="0"/>
          </a:p>
          <a:p>
            <a:pPr>
              <a:spcAft>
                <a:spcPts val="1200"/>
              </a:spcAft>
            </a:pPr>
            <a:r>
              <a:rPr lang="en-US" sz="2400" dirty="0" smtClean="0"/>
              <a:t>Overarching</a:t>
            </a:r>
          </a:p>
          <a:p>
            <a:pPr>
              <a:spcAft>
                <a:spcPts val="1200"/>
              </a:spcAft>
            </a:pPr>
            <a:r>
              <a:rPr lang="en-US" sz="2400" dirty="0" smtClean="0"/>
              <a:t>Could not be measured in the timeframe of the grant</a:t>
            </a:r>
          </a:p>
          <a:p>
            <a:pPr>
              <a:buNone/>
            </a:pPr>
            <a:endParaRPr lang="en-US" sz="2800" dirty="0" smtClean="0"/>
          </a:p>
        </p:txBody>
      </p:sp>
      <p:pic>
        <p:nvPicPr>
          <p:cNvPr id="7" name="Content Placeholder 7"/>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656624" y="2819401"/>
            <a:ext cx="4182576" cy="1726506"/>
          </a:xfr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8600" y="228600"/>
            <a:ext cx="762000" cy="39103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62460" y="228600"/>
            <a:ext cx="762000" cy="40640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b="1" dirty="0" smtClean="0">
                <a:solidFill>
                  <a:schemeClr val="accent1"/>
                </a:solidFill>
              </a:rPr>
              <a:t>Mediating Impacts</a:t>
            </a:r>
            <a:endParaRPr lang="en-US" b="1" dirty="0">
              <a:solidFill>
                <a:schemeClr val="accent1"/>
              </a:solidFill>
            </a:endParaRPr>
          </a:p>
        </p:txBody>
      </p:sp>
      <p:sp>
        <p:nvSpPr>
          <p:cNvPr id="10" name="Content Placeholder 9"/>
          <p:cNvSpPr>
            <a:spLocks noGrp="1"/>
          </p:cNvSpPr>
          <p:nvPr>
            <p:ph sz="half" idx="1"/>
          </p:nvPr>
        </p:nvSpPr>
        <p:spPr/>
        <p:txBody>
          <a:bodyPr>
            <a:normAutofit/>
          </a:bodyPr>
          <a:lstStyle/>
          <a:p>
            <a:pPr>
              <a:buNone/>
            </a:pPr>
            <a:endParaRPr lang="en-US" sz="2400" dirty="0" smtClean="0"/>
          </a:p>
          <a:p>
            <a:pPr>
              <a:spcAft>
                <a:spcPts val="1200"/>
              </a:spcAft>
            </a:pPr>
            <a:r>
              <a:rPr lang="en-US" sz="2400" dirty="0" smtClean="0"/>
              <a:t>Already budding, direct result from grant</a:t>
            </a:r>
          </a:p>
          <a:p>
            <a:pPr>
              <a:spcAft>
                <a:spcPts val="1200"/>
              </a:spcAft>
            </a:pPr>
            <a:r>
              <a:rPr lang="en-US" sz="2400" dirty="0" smtClean="0"/>
              <a:t>Precursory in nature</a:t>
            </a:r>
          </a:p>
          <a:p>
            <a:pPr>
              <a:spcAft>
                <a:spcPts val="1200"/>
              </a:spcAft>
            </a:pPr>
            <a:r>
              <a:rPr lang="en-US" sz="2400" dirty="0" smtClean="0"/>
              <a:t>Framework for </a:t>
            </a:r>
            <a:br>
              <a:rPr lang="en-US" sz="2400" dirty="0" smtClean="0"/>
            </a:br>
            <a:r>
              <a:rPr lang="en-US" sz="2400" dirty="0" smtClean="0"/>
              <a:t>long-term </a:t>
            </a:r>
            <a:r>
              <a:rPr lang="en-US" sz="2600" dirty="0" smtClean="0"/>
              <a:t>impacts</a:t>
            </a:r>
            <a:endParaRPr lang="en-US" sz="2600" dirty="0"/>
          </a:p>
        </p:txBody>
      </p:sp>
      <p:pic>
        <p:nvPicPr>
          <p:cNvPr id="7" name="Content Placeholder 7"/>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800600" y="2590983"/>
            <a:ext cx="4038600" cy="2242772"/>
          </a:xfr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8600" y="228600"/>
            <a:ext cx="762000" cy="39103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62460" y="228600"/>
            <a:ext cx="762000" cy="40640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b="1" dirty="0" smtClean="0">
                <a:solidFill>
                  <a:schemeClr val="accent1"/>
                </a:solidFill>
              </a:rPr>
              <a:t>Frameworks</a:t>
            </a:r>
            <a:endParaRPr lang="en-US" b="1" dirty="0">
              <a:solidFill>
                <a:schemeClr val="accent1"/>
              </a:solidFill>
            </a:endParaRPr>
          </a:p>
        </p:txBody>
      </p:sp>
      <p:sp>
        <p:nvSpPr>
          <p:cNvPr id="10" name="Content Placeholder 9"/>
          <p:cNvSpPr>
            <a:spLocks noGrp="1"/>
          </p:cNvSpPr>
          <p:nvPr>
            <p:ph sz="half" idx="1"/>
          </p:nvPr>
        </p:nvSpPr>
        <p:spPr/>
        <p:txBody>
          <a:bodyPr>
            <a:normAutofit/>
          </a:bodyPr>
          <a:lstStyle/>
          <a:p>
            <a:pPr>
              <a:buNone/>
            </a:pPr>
            <a:endParaRPr lang="en-US" sz="2400" dirty="0" smtClean="0"/>
          </a:p>
          <a:p>
            <a:endParaRPr lang="en-US" sz="2400" dirty="0" smtClean="0"/>
          </a:p>
          <a:p>
            <a:endParaRPr lang="en-US" sz="2400" dirty="0" smtClean="0"/>
          </a:p>
          <a:p>
            <a:r>
              <a:rPr lang="en-US" sz="2400" dirty="0" smtClean="0"/>
              <a:t>Neutral references to new program requirements and standards</a:t>
            </a:r>
            <a:endParaRPr lang="en-US" sz="2400" dirty="0"/>
          </a:p>
        </p:txBody>
      </p:sp>
      <p:pic>
        <p:nvPicPr>
          <p:cNvPr id="7" name="Content Placeholder 7"/>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800600" y="2815784"/>
            <a:ext cx="4038600" cy="1793170"/>
          </a:xfr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8600" y="228600"/>
            <a:ext cx="762000" cy="39103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62460" y="228600"/>
            <a:ext cx="762000" cy="40640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3200" b="1" dirty="0" smtClean="0">
                <a:solidFill>
                  <a:schemeClr val="accent1"/>
                </a:solidFill>
              </a:rPr>
              <a:t>Views of the EPPI Grant Process</a:t>
            </a:r>
            <a:endParaRPr lang="en-US" sz="3200" b="1" dirty="0">
              <a:solidFill>
                <a:schemeClr val="accent1"/>
              </a:solidFill>
            </a:endParaRPr>
          </a:p>
        </p:txBody>
      </p:sp>
      <p:sp>
        <p:nvSpPr>
          <p:cNvPr id="6" name="Content Placeholder 5"/>
          <p:cNvSpPr>
            <a:spLocks noGrp="1"/>
          </p:cNvSpPr>
          <p:nvPr>
            <p:ph sz="quarter" idx="1"/>
          </p:nvPr>
        </p:nvSpPr>
        <p:spPr>
          <a:xfrm>
            <a:off x="301752" y="1600200"/>
            <a:ext cx="8503920" cy="4876800"/>
          </a:xfrm>
        </p:spPr>
        <p:txBody>
          <a:bodyPr>
            <a:normAutofit fontScale="92500" lnSpcReduction="20000"/>
          </a:bodyPr>
          <a:lstStyle/>
          <a:p>
            <a:pPr>
              <a:spcBef>
                <a:spcPts val="0"/>
              </a:spcBef>
              <a:spcAft>
                <a:spcPts val="1200"/>
              </a:spcAft>
            </a:pPr>
            <a:r>
              <a:rPr lang="en" sz="2200" b="1" dirty="0" smtClean="0"/>
              <a:t>Almost exclusively positive</a:t>
            </a:r>
          </a:p>
          <a:p>
            <a:pPr marL="792163" lvl="1" indent="-342900">
              <a:spcBef>
                <a:spcPts val="0"/>
              </a:spcBef>
              <a:spcAft>
                <a:spcPts val="1200"/>
              </a:spcAft>
              <a:buFont typeface="Wingdings" pitchFamily="2" charset="2"/>
              <a:buChar char="t"/>
            </a:pPr>
            <a:r>
              <a:rPr lang="en-US" i="1" dirty="0" smtClean="0">
                <a:solidFill>
                  <a:srgbClr val="AD655F"/>
                </a:solidFill>
              </a:rPr>
              <a:t>“</a:t>
            </a:r>
            <a:r>
              <a:rPr lang="en-US" i="1" dirty="0" smtClean="0"/>
              <a:t>Grant opportunities like these push us to do this difficult work that we would not have done otherwise.”</a:t>
            </a:r>
          </a:p>
          <a:p>
            <a:pPr marL="792163" lvl="1" indent="-342900">
              <a:spcBef>
                <a:spcPts val="0"/>
              </a:spcBef>
              <a:spcAft>
                <a:spcPts val="1200"/>
              </a:spcAft>
              <a:buFont typeface="Wingdings" pitchFamily="2" charset="2"/>
              <a:buChar char="t"/>
            </a:pPr>
            <a:r>
              <a:rPr lang="en-US" i="1" dirty="0" smtClean="0"/>
              <a:t>Often wondered if it would all lead to the end goal of reaching the students. But it did…It was incredibly worthwhile to go through the whole process.”</a:t>
            </a:r>
          </a:p>
          <a:p>
            <a:pPr>
              <a:spcBef>
                <a:spcPts val="0"/>
              </a:spcBef>
              <a:spcAft>
                <a:spcPts val="1200"/>
              </a:spcAft>
              <a:buFont typeface="Georgia" pitchFamily="18" charset="0"/>
              <a:buChar char="●"/>
            </a:pPr>
            <a:r>
              <a:rPr lang="en" sz="2200" b="1" dirty="0" smtClean="0"/>
              <a:t>Cataylst for new dialogue and conversation </a:t>
            </a:r>
          </a:p>
          <a:p>
            <a:pPr marL="792163" lvl="1" indent="-342900">
              <a:spcBef>
                <a:spcPts val="0"/>
              </a:spcBef>
              <a:spcAft>
                <a:spcPts val="1200"/>
              </a:spcAft>
              <a:buFont typeface="Wingdings" pitchFamily="2" charset="2"/>
              <a:buChar char="t"/>
            </a:pPr>
            <a:r>
              <a:rPr lang="en-US" i="1" dirty="0" smtClean="0"/>
              <a:t>“The grant has allowed for a bigger conversation of the education system as a whole and has allowed for institutions to realize how similar they are.”</a:t>
            </a:r>
          </a:p>
          <a:p>
            <a:pPr marL="298450" indent="-298450">
              <a:spcBef>
                <a:spcPts val="0"/>
              </a:spcBef>
              <a:spcAft>
                <a:spcPts val="1200"/>
              </a:spcAft>
            </a:pPr>
            <a:r>
              <a:rPr lang="en" sz="2200" b="1" dirty="0" smtClean="0"/>
              <a:t>Overall the structure and support were beneficial, probably more so than the money</a:t>
            </a:r>
          </a:p>
          <a:p>
            <a:pPr marL="792163" lvl="1" indent="-342900">
              <a:spcBef>
                <a:spcPts val="0"/>
              </a:spcBef>
              <a:spcAft>
                <a:spcPts val="1200"/>
              </a:spcAft>
              <a:buFont typeface="Wingdings" pitchFamily="2" charset="2"/>
              <a:buChar char="t"/>
            </a:pPr>
            <a:r>
              <a:rPr lang="en-US" i="1" dirty="0" smtClean="0"/>
              <a:t>“The grant provided the structure and support necessary to accomplish the goals and move from talk and discussion to action.”</a:t>
            </a:r>
          </a:p>
          <a:p>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228600"/>
            <a:ext cx="762000" cy="391038"/>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62460" y="228600"/>
            <a:ext cx="762000" cy="4064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solidFill>
              </a:rPr>
              <a:t>Overview of Presentation</a:t>
            </a:r>
            <a:endParaRPr lang="en-US" b="1" dirty="0">
              <a:solidFill>
                <a:schemeClr val="accent1"/>
              </a:solidFill>
            </a:endParaRPr>
          </a:p>
        </p:txBody>
      </p:sp>
      <p:sp>
        <p:nvSpPr>
          <p:cNvPr id="3" name="Content Placeholder 2"/>
          <p:cNvSpPr>
            <a:spLocks noGrp="1"/>
          </p:cNvSpPr>
          <p:nvPr>
            <p:ph sz="quarter" idx="1"/>
          </p:nvPr>
        </p:nvSpPr>
        <p:spPr/>
        <p:txBody>
          <a:bodyPr>
            <a:normAutofit/>
          </a:bodyPr>
          <a:lstStyle/>
          <a:p>
            <a:pPr>
              <a:spcAft>
                <a:spcPts val="600"/>
              </a:spcAft>
            </a:pPr>
            <a:r>
              <a:rPr lang="en-US" dirty="0" smtClean="0"/>
              <a:t>Early Childhood Landscape</a:t>
            </a:r>
          </a:p>
          <a:p>
            <a:pPr>
              <a:spcAft>
                <a:spcPts val="600"/>
              </a:spcAft>
            </a:pPr>
            <a:r>
              <a:rPr lang="en-US" dirty="0" smtClean="0"/>
              <a:t>ECE project</a:t>
            </a:r>
          </a:p>
          <a:p>
            <a:r>
              <a:rPr lang="en-US" dirty="0" smtClean="0"/>
              <a:t>Early Implementation Study</a:t>
            </a:r>
          </a:p>
          <a:p>
            <a:pPr lvl="1">
              <a:spcAft>
                <a:spcPts val="600"/>
              </a:spcAft>
              <a:buFont typeface="Wingdings" pitchFamily="2" charset="2"/>
              <a:buChar char=""/>
            </a:pPr>
            <a:r>
              <a:rPr lang="en-US" dirty="0" smtClean="0"/>
              <a:t>Methods</a:t>
            </a:r>
            <a:endParaRPr lang="en-US" dirty="0"/>
          </a:p>
          <a:p>
            <a:pPr lvl="1">
              <a:spcAft>
                <a:spcPts val="600"/>
              </a:spcAft>
              <a:buFont typeface="Wingdings" pitchFamily="2" charset="2"/>
              <a:buChar char=""/>
            </a:pPr>
            <a:r>
              <a:rPr lang="en-US" dirty="0"/>
              <a:t>Themes</a:t>
            </a:r>
          </a:p>
          <a:p>
            <a:pPr lvl="1">
              <a:spcAft>
                <a:spcPts val="600"/>
              </a:spcAft>
              <a:buFont typeface="Wingdings" pitchFamily="2" charset="2"/>
              <a:buChar char=""/>
            </a:pPr>
            <a:r>
              <a:rPr lang="en-US" dirty="0" smtClean="0"/>
              <a:t>Partnership development </a:t>
            </a:r>
            <a:r>
              <a:rPr lang="en-US" dirty="0"/>
              <a:t>theory</a:t>
            </a:r>
          </a:p>
          <a:p>
            <a:r>
              <a:rPr lang="en-US" dirty="0" smtClean="0"/>
              <a:t>Promising Practices Specific to Transfer and Articulation</a:t>
            </a:r>
          </a:p>
          <a:p>
            <a:pPr marL="274320" lvl="1" indent="0">
              <a:buNone/>
            </a:pPr>
            <a:endParaRPr lang="en-US" dirty="0" smtClean="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228600"/>
            <a:ext cx="762000" cy="39103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62460" y="228600"/>
            <a:ext cx="762000" cy="406400"/>
          </a:xfrm>
          <a:prstGeom prst="rect">
            <a:avLst/>
          </a:prstGeom>
        </p:spPr>
      </p:pic>
    </p:spTree>
    <p:extLst>
      <p:ext uri="{BB962C8B-B14F-4D97-AF65-F5344CB8AC3E}">
        <p14:creationId xmlns:p14="http://schemas.microsoft.com/office/powerpoint/2010/main" val="37841917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solidFill>
              </a:rPr>
              <a:t>Major Findings</a:t>
            </a:r>
            <a:endParaRPr lang="en-US" b="1" dirty="0">
              <a:solidFill>
                <a:schemeClr val="accent1"/>
              </a:solidFill>
            </a:endParaRPr>
          </a:p>
        </p:txBody>
      </p:sp>
      <p:sp>
        <p:nvSpPr>
          <p:cNvPr id="3" name="Content Placeholder 2"/>
          <p:cNvSpPr>
            <a:spLocks noGrp="1"/>
          </p:cNvSpPr>
          <p:nvPr>
            <p:ph sz="quarter" idx="1"/>
          </p:nvPr>
        </p:nvSpPr>
        <p:spPr>
          <a:xfrm>
            <a:off x="301752" y="1527048"/>
            <a:ext cx="8503920" cy="4873752"/>
          </a:xfrm>
        </p:spPr>
        <p:txBody>
          <a:bodyPr>
            <a:normAutofit fontScale="92500" lnSpcReduction="20000"/>
          </a:bodyPr>
          <a:lstStyle/>
          <a:p>
            <a:pPr>
              <a:spcAft>
                <a:spcPts val="300"/>
              </a:spcAft>
            </a:pPr>
            <a:r>
              <a:rPr lang="en-US" sz="2600" dirty="0" smtClean="0"/>
              <a:t>Most of the partnerships were moving towards achieving their grant-related goals.</a:t>
            </a:r>
          </a:p>
          <a:p>
            <a:pPr>
              <a:spcAft>
                <a:spcPts val="300"/>
              </a:spcAft>
            </a:pPr>
            <a:r>
              <a:rPr lang="en-US" sz="2600" dirty="0" smtClean="0"/>
              <a:t>The grants had a fairly large positive impact, particularly in terms of: 	</a:t>
            </a:r>
          </a:p>
          <a:p>
            <a:pPr lvl="1">
              <a:spcAft>
                <a:spcPts val="300"/>
              </a:spcAft>
              <a:buFont typeface="Wingdings" pitchFamily="2" charset="2"/>
              <a:buChar char="t"/>
            </a:pPr>
            <a:r>
              <a:rPr lang="en-US" sz="2600" dirty="0" smtClean="0"/>
              <a:t>partnership development;</a:t>
            </a:r>
          </a:p>
          <a:p>
            <a:pPr lvl="1">
              <a:spcAft>
                <a:spcPts val="300"/>
              </a:spcAft>
              <a:buFont typeface="Wingdings" pitchFamily="2" charset="2"/>
              <a:buChar char="t"/>
            </a:pPr>
            <a:r>
              <a:rPr lang="en-US" sz="2600" dirty="0" smtClean="0"/>
              <a:t>enhancing articulation pathways between the partners;</a:t>
            </a:r>
          </a:p>
          <a:p>
            <a:pPr lvl="1">
              <a:spcAft>
                <a:spcPts val="300"/>
              </a:spcAft>
              <a:buFont typeface="Wingdings" pitchFamily="2" charset="2"/>
              <a:buChar char="t"/>
            </a:pPr>
            <a:r>
              <a:rPr lang="en-US" sz="2600" dirty="0" smtClean="0"/>
              <a:t>integration of the Gateways Credentials into programs and into the transfer process. </a:t>
            </a:r>
          </a:p>
          <a:p>
            <a:pPr>
              <a:spcAft>
                <a:spcPts val="300"/>
              </a:spcAft>
            </a:pPr>
            <a:r>
              <a:rPr lang="en-US" sz="2600" dirty="0" smtClean="0"/>
              <a:t>Some of the themes and sub-topics identified from the interview responses were mirrored key ideas within partnership development theory, as described by </a:t>
            </a:r>
            <a:r>
              <a:rPr lang="en-US" sz="2600" dirty="0" err="1" smtClean="0"/>
              <a:t>McQuaid</a:t>
            </a:r>
            <a:r>
              <a:rPr lang="en-US" sz="2600" dirty="0" smtClean="0"/>
              <a:t> (2009).</a:t>
            </a:r>
          </a:p>
          <a:p>
            <a:pPr>
              <a:spcAft>
                <a:spcPts val="300"/>
              </a:spcAft>
            </a:pPr>
            <a:r>
              <a:rPr lang="en-US" sz="2600" dirty="0" smtClean="0"/>
              <a:t>Identified barriers were often wedded to a catalyst</a:t>
            </a:r>
            <a:endParaRPr lang="en-US" dirty="0" smtClean="0"/>
          </a:p>
          <a:p>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228600"/>
            <a:ext cx="762000" cy="39103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62460" y="228600"/>
            <a:ext cx="762000" cy="406400"/>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chemeClr val="accent1"/>
                </a:solidFill>
              </a:rPr>
              <a:t>Ideas for Enhancing Partnerships</a:t>
            </a:r>
            <a:endParaRPr lang="en-US" sz="3000" b="1" dirty="0">
              <a:solidFill>
                <a:schemeClr val="accent1"/>
              </a:solidFill>
            </a:endParaRPr>
          </a:p>
        </p:txBody>
      </p:sp>
      <p:sp>
        <p:nvSpPr>
          <p:cNvPr id="3" name="Content Placeholder 2"/>
          <p:cNvSpPr>
            <a:spLocks noGrp="1"/>
          </p:cNvSpPr>
          <p:nvPr>
            <p:ph sz="quarter" idx="1"/>
          </p:nvPr>
        </p:nvSpPr>
        <p:spPr/>
        <p:txBody>
          <a:bodyPr>
            <a:normAutofit fontScale="92500" lnSpcReduction="10000"/>
          </a:bodyPr>
          <a:lstStyle/>
          <a:p>
            <a:r>
              <a:rPr lang="en-US" sz="2800" dirty="0" smtClean="0"/>
              <a:t>Frame discussions and goals using a student-centric approach.</a:t>
            </a:r>
          </a:p>
          <a:p>
            <a:r>
              <a:rPr lang="en-US" sz="2800" dirty="0" smtClean="0"/>
              <a:t>Include necessary players at the table.</a:t>
            </a:r>
          </a:p>
          <a:p>
            <a:r>
              <a:rPr lang="en-US" sz="2800" dirty="0" smtClean="0"/>
              <a:t>Rotate meeting sites, at times hold meetings in informal settings.</a:t>
            </a:r>
          </a:p>
          <a:p>
            <a:r>
              <a:rPr lang="en-US" sz="2800" dirty="0" smtClean="0"/>
              <a:t>Integrate community-based entities into the partnership.</a:t>
            </a:r>
          </a:p>
          <a:p>
            <a:r>
              <a:rPr lang="en-US" sz="2800" dirty="0" smtClean="0"/>
              <a:t>Increase within-institution communication</a:t>
            </a:r>
          </a:p>
          <a:p>
            <a:r>
              <a:rPr lang="en-US" sz="2800" dirty="0" smtClean="0"/>
              <a:t>Use technology to supplement traditional face-to-face meetings and enhance the flow of information between partners.</a:t>
            </a:r>
          </a:p>
          <a:p>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228600"/>
            <a:ext cx="762000" cy="39103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62460" y="228600"/>
            <a:ext cx="762000" cy="406400"/>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solidFill>
              </a:rPr>
              <a:t>Promising Innovations</a:t>
            </a:r>
            <a:endParaRPr lang="en-US" b="1" dirty="0">
              <a:solidFill>
                <a:schemeClr val="accent1"/>
              </a:solidFill>
            </a:endParaRPr>
          </a:p>
        </p:txBody>
      </p:sp>
      <p:sp>
        <p:nvSpPr>
          <p:cNvPr id="3" name="Content Placeholder 2"/>
          <p:cNvSpPr>
            <a:spLocks noGrp="1"/>
          </p:cNvSpPr>
          <p:nvPr>
            <p:ph sz="quarter" idx="1"/>
          </p:nvPr>
        </p:nvSpPr>
        <p:spPr>
          <a:xfrm>
            <a:off x="301752" y="1981200"/>
            <a:ext cx="8503920" cy="4117848"/>
          </a:xfrm>
        </p:spPr>
        <p:txBody>
          <a:bodyPr/>
          <a:lstStyle/>
          <a:p>
            <a:r>
              <a:rPr lang="en-US" dirty="0" smtClean="0"/>
              <a:t>Regional consortium</a:t>
            </a:r>
          </a:p>
          <a:p>
            <a:r>
              <a:rPr lang="en-US" dirty="0" smtClean="0"/>
              <a:t>Cross- and intrusive advising</a:t>
            </a:r>
          </a:p>
          <a:p>
            <a:r>
              <a:rPr lang="en-US" dirty="0" smtClean="0"/>
              <a:t>Building several bridges for transfer candidates</a:t>
            </a:r>
          </a:p>
          <a:p>
            <a:r>
              <a:rPr lang="en-US" dirty="0" smtClean="0"/>
              <a:t>Full articulation and early commitment to the field</a:t>
            </a:r>
          </a:p>
          <a:p>
            <a:r>
              <a:rPr lang="en-US" dirty="0" smtClean="0"/>
              <a:t>Non-licensure baccalaureate programs</a:t>
            </a:r>
          </a:p>
          <a:p>
            <a:r>
              <a:rPr lang="en-US" dirty="0" smtClean="0"/>
              <a:t>Early math learning micro-teaching modules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228600"/>
            <a:ext cx="762000" cy="39103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62460" y="228600"/>
            <a:ext cx="762000" cy="406400"/>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228600"/>
            <a:ext cx="762000" cy="391038"/>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62460" y="228600"/>
            <a:ext cx="762000" cy="406400"/>
          </a:xfrm>
          <a:prstGeom prst="rect">
            <a:avLst/>
          </a:prstGeom>
        </p:spPr>
      </p:pic>
      <p:sp>
        <p:nvSpPr>
          <p:cNvPr id="16" name="Content Placeholder 4"/>
          <p:cNvSpPr txBox="1">
            <a:spLocks/>
          </p:cNvSpPr>
          <p:nvPr/>
        </p:nvSpPr>
        <p:spPr>
          <a:xfrm>
            <a:off x="301752" y="2471382"/>
            <a:ext cx="4041648" cy="4081817"/>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lgn="ctr">
              <a:buFont typeface="Wingdings 2"/>
              <a:buNone/>
            </a:pPr>
            <a:r>
              <a:rPr lang="en-US" sz="2400" dirty="0" smtClean="0"/>
              <a:t>Brenda Klostermann</a:t>
            </a:r>
          </a:p>
          <a:p>
            <a:pPr algn="ctr">
              <a:buFont typeface="Wingdings 2"/>
              <a:buNone/>
            </a:pPr>
            <a:r>
              <a:rPr lang="en-US" sz="2400" dirty="0" smtClean="0"/>
              <a:t>breklos@siue.edu</a:t>
            </a:r>
          </a:p>
          <a:p>
            <a:pPr algn="ctr">
              <a:buFont typeface="Wingdings 2"/>
              <a:buNone/>
            </a:pPr>
            <a:r>
              <a:rPr lang="en-US" sz="2400" dirty="0" smtClean="0"/>
              <a:t>http://ierc.education</a:t>
            </a:r>
          </a:p>
          <a:p>
            <a:pPr>
              <a:buFont typeface="Wingdings 2"/>
              <a:buNone/>
            </a:pPr>
            <a:endParaRPr lang="en-US" dirty="0" smtClean="0"/>
          </a:p>
          <a:p>
            <a:pPr algn="ctr">
              <a:buFont typeface="Wingdings 2"/>
              <a:buNone/>
            </a:pPr>
            <a:r>
              <a:rPr lang="en-US" sz="2000" i="1" dirty="0" smtClean="0"/>
              <a:t>	</a:t>
            </a:r>
            <a:r>
              <a:rPr lang="en-US" sz="1500" i="1" dirty="0" smtClean="0"/>
              <a:t>The Early Childhood Educator Preparation Program Innovation Grant:  Lessons from Initial Implementation</a:t>
            </a:r>
          </a:p>
          <a:p>
            <a:pPr lvl="1" algn="ctr">
              <a:buFont typeface="Wingdings"/>
              <a:buNone/>
            </a:pPr>
            <a:r>
              <a:rPr lang="en-US" sz="1300" dirty="0" smtClean="0">
                <a:solidFill>
                  <a:schemeClr val="tx1"/>
                </a:solidFill>
              </a:rPr>
              <a:t>(Lichtenberger, Klostermann &amp;Duffy, 2015)</a:t>
            </a:r>
          </a:p>
          <a:p>
            <a:pPr>
              <a:buFont typeface="Wingdings 2"/>
              <a:buNone/>
            </a:pPr>
            <a:endParaRPr lang="en-US" dirty="0" smtClean="0"/>
          </a:p>
          <a:p>
            <a:pPr algn="ctr">
              <a:buFont typeface="Wingdings 2"/>
              <a:buNone/>
            </a:pPr>
            <a:r>
              <a:rPr lang="en-US" sz="1600" b="1" u="sng" dirty="0" smtClean="0">
                <a:solidFill>
                  <a:schemeClr val="tx2"/>
                </a:solidFill>
              </a:rPr>
              <a:t>http://ierc.education/our-research/publications/</a:t>
            </a:r>
            <a:endParaRPr lang="en-US" dirty="0" smtClean="0"/>
          </a:p>
        </p:txBody>
      </p:sp>
      <p:sp>
        <p:nvSpPr>
          <p:cNvPr id="17" name="Content Placeholder 6"/>
          <p:cNvSpPr txBox="1">
            <a:spLocks/>
          </p:cNvSpPr>
          <p:nvPr/>
        </p:nvSpPr>
        <p:spPr>
          <a:xfrm>
            <a:off x="4800600" y="2471383"/>
            <a:ext cx="4038600" cy="3822192"/>
          </a:xfrm>
          <a:prstGeom prst="rect">
            <a:avLst/>
          </a:prstGeom>
        </p:spPr>
        <p:txBody>
          <a:bodyPr vert="horz" anchor="ctr" anchorCtr="0">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lgn="ctr">
              <a:buFont typeface="Wingdings 2"/>
              <a:buNone/>
            </a:pPr>
            <a:r>
              <a:rPr lang="en-US" sz="2200" smtClean="0"/>
              <a:t>Stephanie Bernoteit</a:t>
            </a:r>
          </a:p>
          <a:p>
            <a:pPr algn="ctr">
              <a:buFont typeface="Wingdings 2"/>
              <a:buNone/>
            </a:pPr>
            <a:r>
              <a:rPr lang="en-US" sz="2200" smtClean="0"/>
              <a:t>bernoteit@ibhe.org</a:t>
            </a:r>
            <a:endParaRPr lang="en-US" sz="2200" dirty="0"/>
          </a:p>
        </p:txBody>
      </p:sp>
      <p:sp>
        <p:nvSpPr>
          <p:cNvPr id="18" name="Title 1"/>
          <p:cNvSpPr>
            <a:spLocks noGrp="1"/>
          </p:cNvSpPr>
          <p:nvPr>
            <p:ph type="title"/>
          </p:nvPr>
        </p:nvSpPr>
        <p:spPr>
          <a:xfrm>
            <a:off x="301752" y="228600"/>
            <a:ext cx="8534400" cy="758952"/>
          </a:xfrm>
        </p:spPr>
        <p:txBody>
          <a:bodyPr/>
          <a:lstStyle/>
          <a:p>
            <a:r>
              <a:rPr lang="en-US" b="1" dirty="0" smtClean="0">
                <a:solidFill>
                  <a:schemeClr val="accent1"/>
                </a:solidFill>
              </a:rPr>
              <a:t>For More Information</a:t>
            </a:r>
            <a:endParaRPr lang="en-US" b="1" dirty="0">
              <a:solidFill>
                <a:schemeClr val="accent1"/>
              </a:solidFill>
            </a:endParaRPr>
          </a:p>
        </p:txBody>
      </p:sp>
      <p:sp>
        <p:nvSpPr>
          <p:cNvPr id="19" name="Text Placeholder 3"/>
          <p:cNvSpPr>
            <a:spLocks noGrp="1"/>
          </p:cNvSpPr>
          <p:nvPr>
            <p:ph type="body" idx="1"/>
          </p:nvPr>
        </p:nvSpPr>
        <p:spPr>
          <a:xfrm>
            <a:off x="301752" y="1447800"/>
            <a:ext cx="4040188" cy="732974"/>
          </a:xfrm>
        </p:spPr>
        <p:txBody>
          <a:bodyPr/>
          <a:lstStyle/>
          <a:p>
            <a:pPr algn="ctr"/>
            <a:r>
              <a:rPr lang="en-US" sz="2400" dirty="0" smtClean="0"/>
              <a:t>IERC</a:t>
            </a:r>
            <a:endParaRPr lang="en-US" sz="2400" dirty="0"/>
          </a:p>
        </p:txBody>
      </p:sp>
      <p:sp>
        <p:nvSpPr>
          <p:cNvPr id="20" name="Text Placeholder 5"/>
          <p:cNvSpPr>
            <a:spLocks noGrp="1"/>
          </p:cNvSpPr>
          <p:nvPr>
            <p:ph type="body" sz="half" idx="3"/>
          </p:nvPr>
        </p:nvSpPr>
        <p:spPr>
          <a:xfrm>
            <a:off x="4791330" y="1447800"/>
            <a:ext cx="4041775" cy="731520"/>
          </a:xfrm>
        </p:spPr>
        <p:txBody>
          <a:bodyPr/>
          <a:lstStyle/>
          <a:p>
            <a:pPr algn="ctr"/>
            <a:r>
              <a:rPr lang="en-US" dirty="0" smtClean="0"/>
              <a:t>IBHE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solidFill>
              </a:rPr>
              <a:t>Early Childhood Landscape</a:t>
            </a:r>
            <a:endParaRPr lang="en-US" b="1" dirty="0">
              <a:solidFill>
                <a:schemeClr val="accent1"/>
              </a:solidFill>
            </a:endParaRPr>
          </a:p>
        </p:txBody>
      </p:sp>
      <p:sp>
        <p:nvSpPr>
          <p:cNvPr id="3" name="Content Placeholder 2"/>
          <p:cNvSpPr>
            <a:spLocks noGrp="1"/>
          </p:cNvSpPr>
          <p:nvPr>
            <p:ph sz="quarter" idx="1"/>
          </p:nvPr>
        </p:nvSpPr>
        <p:spPr>
          <a:xfrm>
            <a:off x="301752" y="1527048"/>
            <a:ext cx="8503920" cy="4873752"/>
          </a:xfrm>
        </p:spPr>
        <p:txBody>
          <a:bodyPr>
            <a:normAutofit fontScale="77500" lnSpcReduction="20000"/>
          </a:bodyPr>
          <a:lstStyle/>
          <a:p>
            <a:pPr>
              <a:spcAft>
                <a:spcPts val="300"/>
              </a:spcAft>
            </a:pPr>
            <a:r>
              <a:rPr lang="en-US" sz="3100" dirty="0" smtClean="0">
                <a:latin typeface="Arial" panose="020B0604020202020204" pitchFamily="34" charset="0"/>
                <a:cs typeface="Arial" panose="020B0604020202020204" pitchFamily="34" charset="0"/>
              </a:rPr>
              <a:t>EC education and preparation is extremely complex. </a:t>
            </a:r>
            <a:endParaRPr lang="en-US" sz="3100" dirty="0">
              <a:latin typeface="Arial" panose="020B0604020202020204" pitchFamily="34" charset="0"/>
              <a:cs typeface="Arial" panose="020B0604020202020204" pitchFamily="34" charset="0"/>
            </a:endParaRPr>
          </a:p>
          <a:p>
            <a:pPr lvl="1">
              <a:spcAft>
                <a:spcPts val="300"/>
              </a:spcAft>
              <a:buFont typeface="Wingdings" pitchFamily="2" charset="2"/>
              <a:buChar char="t"/>
            </a:pPr>
            <a:r>
              <a:rPr lang="en-US" sz="2100" dirty="0">
                <a:latin typeface="Arial" panose="020B0604020202020204" pitchFamily="34" charset="0"/>
                <a:cs typeface="Arial" panose="020B0604020202020204" pitchFamily="34" charset="0"/>
              </a:rPr>
              <a:t>ECE is inclusive of a wide array of roles and responsibilities. </a:t>
            </a:r>
          </a:p>
          <a:p>
            <a:pPr lvl="1">
              <a:spcAft>
                <a:spcPts val="300"/>
              </a:spcAft>
              <a:buFont typeface="Wingdings" pitchFamily="2" charset="2"/>
              <a:buChar char="t"/>
            </a:pPr>
            <a:r>
              <a:rPr lang="en-US" sz="2100" dirty="0">
                <a:latin typeface="Arial" panose="020B0604020202020204" pitchFamily="34" charset="0"/>
                <a:cs typeface="Arial" panose="020B0604020202020204" pitchFamily="34" charset="0"/>
              </a:rPr>
              <a:t>There are multiple degree, licensing, and/or credentialing requirements from one or more agencies</a:t>
            </a:r>
          </a:p>
          <a:p>
            <a:pPr lvl="1">
              <a:spcAft>
                <a:spcPts val="300"/>
              </a:spcAft>
              <a:buFont typeface="Wingdings" pitchFamily="2" charset="2"/>
              <a:buChar char="t"/>
            </a:pPr>
            <a:r>
              <a:rPr lang="en-US" sz="2100" dirty="0">
                <a:latin typeface="Arial" panose="020B0604020202020204" pitchFamily="34" charset="0"/>
                <a:cs typeface="Arial" panose="020B0604020202020204" pitchFamily="34" charset="0"/>
              </a:rPr>
              <a:t>There are numerous entry points into the early childhood workforce that result in a wide-range of jobs</a:t>
            </a:r>
            <a:r>
              <a:rPr lang="en-US" sz="2100" dirty="0" smtClean="0">
                <a:latin typeface="Arial" panose="020B0604020202020204" pitchFamily="34" charset="0"/>
                <a:cs typeface="Arial" panose="020B0604020202020204" pitchFamily="34" charset="0"/>
              </a:rPr>
              <a:t>.</a:t>
            </a:r>
            <a:endParaRPr lang="en-US" sz="2100" dirty="0">
              <a:latin typeface="Arial" panose="020B0604020202020204" pitchFamily="34" charset="0"/>
              <a:cs typeface="Arial" panose="020B0604020202020204" pitchFamily="34" charset="0"/>
            </a:endParaRPr>
          </a:p>
          <a:p>
            <a:pPr>
              <a:spcAft>
                <a:spcPts val="300"/>
              </a:spcAft>
            </a:pPr>
            <a:r>
              <a:rPr lang="en-US" sz="3100" dirty="0" smtClean="0">
                <a:latin typeface="Arial" panose="020B0604020202020204" pitchFamily="34" charset="0"/>
                <a:cs typeface="Arial" panose="020B0604020202020204" pitchFamily="34" charset="0"/>
              </a:rPr>
              <a:t>These complexities impact HE institutions.</a:t>
            </a:r>
          </a:p>
          <a:p>
            <a:pPr lvl="1">
              <a:spcAft>
                <a:spcPts val="300"/>
              </a:spcAft>
              <a:buFont typeface="Wingdings" pitchFamily="2" charset="2"/>
              <a:buChar char="t"/>
            </a:pPr>
            <a:r>
              <a:rPr lang="en-US" sz="2100" dirty="0" smtClean="0">
                <a:latin typeface="Arial" panose="020B0604020202020204" pitchFamily="34" charset="0"/>
                <a:cs typeface="Arial" panose="020B0604020202020204" pitchFamily="34" charset="0"/>
              </a:rPr>
              <a:t>HE programs must address </a:t>
            </a:r>
            <a:r>
              <a:rPr lang="en-US" sz="2100" dirty="0">
                <a:latin typeface="Arial" panose="020B0604020202020204" pitchFamily="34" charset="0"/>
                <a:cs typeface="Arial" panose="020B0604020202020204" pitchFamily="34" charset="0"/>
              </a:rPr>
              <a:t>the myriad </a:t>
            </a:r>
            <a:r>
              <a:rPr lang="en-US" sz="2100" dirty="0" smtClean="0">
                <a:latin typeface="Arial" panose="020B0604020202020204" pitchFamily="34" charset="0"/>
                <a:cs typeface="Arial" panose="020B0604020202020204" pitchFamily="34" charset="0"/>
              </a:rPr>
              <a:t>of state </a:t>
            </a:r>
            <a:r>
              <a:rPr lang="en-US" sz="2100" dirty="0">
                <a:latin typeface="Arial" panose="020B0604020202020204" pitchFamily="34" charset="0"/>
                <a:cs typeface="Arial" panose="020B0604020202020204" pitchFamily="34" charset="0"/>
              </a:rPr>
              <a:t>and national professional standards and licensing </a:t>
            </a:r>
            <a:r>
              <a:rPr lang="en-US" sz="2100" dirty="0" smtClean="0">
                <a:latin typeface="Arial" panose="020B0604020202020204" pitchFamily="34" charset="0"/>
                <a:cs typeface="Arial" panose="020B0604020202020204" pitchFamily="34" charset="0"/>
              </a:rPr>
              <a:t>requirements</a:t>
            </a:r>
            <a:r>
              <a:rPr lang="en-US" sz="1900" dirty="0" smtClean="0">
                <a:latin typeface="Arial" panose="020B0604020202020204" pitchFamily="34" charset="0"/>
                <a:cs typeface="Arial" panose="020B0604020202020204" pitchFamily="34" charset="0"/>
              </a:rPr>
              <a:t>.</a:t>
            </a:r>
            <a:endParaRPr lang="en-US" dirty="0" smtClean="0"/>
          </a:p>
          <a:p>
            <a:pPr>
              <a:spcAft>
                <a:spcPts val="300"/>
              </a:spcAft>
            </a:pPr>
            <a:r>
              <a:rPr lang="en-US" sz="3100" dirty="0" smtClean="0">
                <a:latin typeface="Arial" panose="020B0604020202020204" pitchFamily="34" charset="0"/>
                <a:cs typeface="Arial" panose="020B0604020202020204" pitchFamily="34" charset="0"/>
              </a:rPr>
              <a:t>Although HE </a:t>
            </a:r>
            <a:r>
              <a:rPr lang="en-US" sz="3100" dirty="0">
                <a:latin typeface="Arial" panose="020B0604020202020204" pitchFamily="34" charset="0"/>
                <a:cs typeface="Arial" panose="020B0604020202020204" pitchFamily="34" charset="0"/>
              </a:rPr>
              <a:t>institutions do a large share of the </a:t>
            </a:r>
            <a:r>
              <a:rPr lang="en-US" sz="3100" dirty="0" smtClean="0">
                <a:latin typeface="Arial" panose="020B0604020202020204" pitchFamily="34" charset="0"/>
                <a:cs typeface="Arial" panose="020B0604020202020204" pitchFamily="34" charset="0"/>
              </a:rPr>
              <a:t>ECE preparation, EC employers also prepare and develop ECE teachers</a:t>
            </a:r>
            <a:r>
              <a:rPr lang="en-US" sz="2600" dirty="0" smtClean="0">
                <a:latin typeface="Arial" panose="020B0604020202020204" pitchFamily="34" charset="0"/>
                <a:cs typeface="Arial" panose="020B0604020202020204" pitchFamily="34" charset="0"/>
              </a:rPr>
              <a:t>. </a:t>
            </a:r>
          </a:p>
          <a:p>
            <a:pPr lvl="1">
              <a:spcAft>
                <a:spcPts val="300"/>
              </a:spcAft>
              <a:buFont typeface="Wingdings" pitchFamily="2" charset="2"/>
              <a:buChar char="t"/>
            </a:pPr>
            <a:r>
              <a:rPr lang="en-US" sz="2100" dirty="0" smtClean="0">
                <a:latin typeface="Arial" panose="020B0604020202020204" pitchFamily="34" charset="0"/>
                <a:cs typeface="Arial" panose="020B0604020202020204" pitchFamily="34" charset="0"/>
              </a:rPr>
              <a:t>Some </a:t>
            </a:r>
            <a:r>
              <a:rPr lang="en-US" sz="2100" dirty="0">
                <a:latin typeface="Arial" panose="020B0604020202020204" pitchFamily="34" charset="0"/>
                <a:cs typeface="Arial" panose="020B0604020202020204" pitchFamily="34" charset="0"/>
              </a:rPr>
              <a:t>ECE teachers </a:t>
            </a:r>
            <a:r>
              <a:rPr lang="en-US" sz="2100" dirty="0" smtClean="0">
                <a:latin typeface="Arial" panose="020B0604020202020204" pitchFamily="34" charset="0"/>
                <a:cs typeface="Arial" panose="020B0604020202020204" pitchFamily="34" charset="0"/>
              </a:rPr>
              <a:t>start their formal training when they become employed in the field.</a:t>
            </a:r>
          </a:p>
          <a:p>
            <a:pPr>
              <a:spcAft>
                <a:spcPts val="300"/>
              </a:spcAft>
            </a:pPr>
            <a:r>
              <a:rPr lang="en-US" sz="2900" dirty="0" smtClean="0">
                <a:latin typeface="Arial" panose="020B0604020202020204" pitchFamily="34" charset="0"/>
                <a:cs typeface="Arial" panose="020B0604020202020204" pitchFamily="34" charset="0"/>
              </a:rPr>
              <a:t>An increase in educational </a:t>
            </a:r>
            <a:r>
              <a:rPr lang="en-US" sz="2900" dirty="0">
                <a:latin typeface="Arial" panose="020B0604020202020204" pitchFamily="34" charset="0"/>
                <a:cs typeface="Arial" panose="020B0604020202020204" pitchFamily="34" charset="0"/>
              </a:rPr>
              <a:t>requirements </a:t>
            </a:r>
            <a:r>
              <a:rPr lang="en-US" sz="2900" dirty="0" smtClean="0">
                <a:latin typeface="Arial" panose="020B0604020202020204" pitchFamily="34" charset="0"/>
                <a:cs typeface="Arial" panose="020B0604020202020204" pitchFamily="34" charset="0"/>
              </a:rPr>
              <a:t>(e.g., Head Start) necessitates ECE teachers receive postsecondary education.</a:t>
            </a:r>
            <a:r>
              <a:rPr lang="en-US" sz="2900" dirty="0">
                <a:latin typeface="Arial" panose="020B0604020202020204" pitchFamily="34" charset="0"/>
                <a:cs typeface="Arial" panose="020B0604020202020204" pitchFamily="34" charset="0"/>
              </a:rPr>
              <a:t> </a:t>
            </a:r>
            <a:endParaRPr lang="en-US" sz="29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228600"/>
            <a:ext cx="762000" cy="39103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62460" y="228600"/>
            <a:ext cx="762000" cy="406400"/>
          </a:xfrm>
          <a:prstGeom prst="rect">
            <a:avLst/>
          </a:prstGeom>
        </p:spPr>
      </p:pic>
    </p:spTree>
    <p:extLst>
      <p:ext uri="{BB962C8B-B14F-4D97-AF65-F5344CB8AC3E}">
        <p14:creationId xmlns:p14="http://schemas.microsoft.com/office/powerpoint/2010/main" val="1540084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chemeClr val="accent1"/>
                </a:solidFill>
              </a:rPr>
              <a:t>Goals of the EPPI Grant Initiative</a:t>
            </a:r>
            <a:endParaRPr lang="en-US" sz="3200" b="1" dirty="0">
              <a:solidFill>
                <a:schemeClr val="accent1"/>
              </a:solidFill>
            </a:endParaRPr>
          </a:p>
        </p:txBody>
      </p:sp>
      <p:sp>
        <p:nvSpPr>
          <p:cNvPr id="3" name="Content Placeholder 2"/>
          <p:cNvSpPr>
            <a:spLocks noGrp="1"/>
          </p:cNvSpPr>
          <p:nvPr>
            <p:ph sz="quarter" idx="1"/>
          </p:nvPr>
        </p:nvSpPr>
        <p:spPr>
          <a:xfrm>
            <a:off x="152400" y="1524000"/>
            <a:ext cx="8842248" cy="4572000"/>
          </a:xfrm>
        </p:spPr>
        <p:txBody>
          <a:bodyPr>
            <a:noAutofit/>
          </a:bodyPr>
          <a:lstStyle/>
          <a:p>
            <a:pPr marL="457200" indent="-381000">
              <a:spcBef>
                <a:spcPts val="0"/>
              </a:spcBef>
              <a:spcAft>
                <a:spcPts val="1800"/>
              </a:spcAft>
              <a:buSzPct val="100000"/>
            </a:pPr>
            <a:r>
              <a:rPr lang="en" sz="2200" dirty="0" smtClean="0"/>
              <a:t>Develop models of effective early childhood educator preparation</a:t>
            </a:r>
          </a:p>
          <a:p>
            <a:pPr marL="457200" indent="-381000">
              <a:spcBef>
                <a:spcPts val="0"/>
              </a:spcBef>
              <a:spcAft>
                <a:spcPts val="1800"/>
              </a:spcAft>
              <a:buSzPct val="100000"/>
            </a:pPr>
            <a:r>
              <a:rPr lang="en" sz="2200" dirty="0" smtClean="0"/>
              <a:t>Foster partnership development between two- and four-year preparation programs and other community-based organizations</a:t>
            </a:r>
          </a:p>
          <a:p>
            <a:pPr marL="457200" indent="-381000">
              <a:spcBef>
                <a:spcPts val="0"/>
              </a:spcBef>
              <a:spcAft>
                <a:spcPts val="1800"/>
              </a:spcAft>
              <a:buSzPct val="100000"/>
            </a:pPr>
            <a:r>
              <a:rPr lang="en" sz="2200" dirty="0" smtClean="0"/>
              <a:t>Promote articulation</a:t>
            </a:r>
          </a:p>
          <a:p>
            <a:pPr marL="457200" indent="-381000">
              <a:spcBef>
                <a:spcPts val="0"/>
              </a:spcBef>
              <a:spcAft>
                <a:spcPts val="1800"/>
              </a:spcAft>
              <a:buSzPct val="100000"/>
            </a:pPr>
            <a:r>
              <a:rPr lang="en" sz="2200" dirty="0" smtClean="0"/>
              <a:t>Incorporate Gateways entitlement</a:t>
            </a:r>
          </a:p>
          <a:p>
            <a:pPr marL="457200" indent="-381000">
              <a:spcBef>
                <a:spcPts val="0"/>
              </a:spcBef>
              <a:spcAft>
                <a:spcPts val="1800"/>
              </a:spcAft>
              <a:buSzPct val="100000"/>
            </a:pPr>
            <a:r>
              <a:rPr lang="en" sz="2200" dirty="0" smtClean="0"/>
              <a:t>Support ECE programs is designing curriculum to incorporate new program requirements</a:t>
            </a:r>
          </a:p>
          <a:p>
            <a:pPr marL="457200" indent="-381000">
              <a:spcBef>
                <a:spcPts val="0"/>
              </a:spcBef>
              <a:spcAft>
                <a:spcPts val="1800"/>
              </a:spcAft>
              <a:buSzPct val="100000"/>
            </a:pPr>
            <a:r>
              <a:rPr lang="en-US" sz="2200" dirty="0" smtClean="0"/>
              <a:t>B</a:t>
            </a:r>
            <a:r>
              <a:rPr lang="en" sz="2200" dirty="0" smtClean="0"/>
              <a:t>uild capacity in key areas of need (e.g., Bilingual/ESL, early math learning, special education)</a:t>
            </a:r>
          </a:p>
          <a:p>
            <a:pPr marL="457200" indent="-381000">
              <a:spcBef>
                <a:spcPts val="0"/>
              </a:spcBef>
              <a:spcAft>
                <a:spcPts val="1800"/>
              </a:spcAft>
              <a:buSzPct val="100000"/>
            </a:pPr>
            <a:r>
              <a:rPr lang="en" sz="2200" dirty="0" smtClean="0"/>
              <a:t>Create opportunities for innovation program implementation</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228600"/>
            <a:ext cx="762000" cy="39103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62460" y="228600"/>
            <a:ext cx="762000" cy="4064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solidFill>
              </a:rPr>
              <a:t>2014-2015 Grant Process</a:t>
            </a:r>
            <a:endParaRPr lang="en-US" b="1" dirty="0">
              <a:solidFill>
                <a:schemeClr val="accent1"/>
              </a:solidFill>
            </a:endParaRPr>
          </a:p>
        </p:txBody>
      </p:sp>
      <p:sp>
        <p:nvSpPr>
          <p:cNvPr id="3" name="Content Placeholder 2"/>
          <p:cNvSpPr>
            <a:spLocks noGrp="1"/>
          </p:cNvSpPr>
          <p:nvPr>
            <p:ph sz="quarter" idx="1"/>
          </p:nvPr>
        </p:nvSpPr>
        <p:spPr/>
        <p:txBody>
          <a:bodyPr>
            <a:normAutofit fontScale="92500"/>
          </a:bodyPr>
          <a:lstStyle/>
          <a:p>
            <a:pPr lvl="0"/>
            <a:r>
              <a:rPr lang="en-US" sz="2800" dirty="0" smtClean="0"/>
              <a:t>Partners included OECD, The Center:  Resources for Teaching and Learning, IBHE, ISBE, ICCB, HELP, and others</a:t>
            </a:r>
          </a:p>
          <a:p>
            <a:pPr lvl="0"/>
            <a:r>
              <a:rPr lang="en-US" sz="2800" dirty="0" smtClean="0"/>
              <a:t>First Round – 2014-2015</a:t>
            </a:r>
            <a:endParaRPr lang="en-US" sz="3200" dirty="0" smtClean="0"/>
          </a:p>
          <a:p>
            <a:pPr lvl="1">
              <a:spcAft>
                <a:spcPts val="300"/>
              </a:spcAft>
              <a:buFont typeface="Wingdings" pitchFamily="2" charset="2"/>
              <a:buChar char="t"/>
            </a:pPr>
            <a:r>
              <a:rPr lang="en-US" sz="2400" dirty="0" smtClean="0"/>
              <a:t>Applications from institutions across sectors and all regions of the state</a:t>
            </a:r>
          </a:p>
          <a:p>
            <a:pPr lvl="1">
              <a:spcAft>
                <a:spcPts val="300"/>
              </a:spcAft>
              <a:buFont typeface="Wingdings" pitchFamily="2" charset="2"/>
              <a:buChar char="t"/>
            </a:pPr>
            <a:r>
              <a:rPr lang="en-US" sz="2400" dirty="0" smtClean="0"/>
              <a:t>Grantees include 35 institutions engaged in partnership – 12 public and private universities and 23 community colleges </a:t>
            </a:r>
            <a:endParaRPr lang="en-US" sz="2800" dirty="0" smtClean="0"/>
          </a:p>
          <a:p>
            <a:pPr lvl="1">
              <a:spcAft>
                <a:spcPts val="300"/>
              </a:spcAft>
              <a:buFont typeface="Wingdings" pitchFamily="2" charset="2"/>
              <a:buChar char="t"/>
            </a:pPr>
            <a:r>
              <a:rPr lang="en-US" sz="2400" dirty="0" smtClean="0"/>
              <a:t>$545,000 in awards from RTT ELC funds – ranging from $39,000 to $48,000 </a:t>
            </a:r>
            <a:endParaRPr lang="en-US" sz="2800" dirty="0" smtClean="0"/>
          </a:p>
          <a:p>
            <a:pPr lvl="1">
              <a:buFont typeface="Wingdings" pitchFamily="2" charset="2"/>
              <a:buChar char="t"/>
            </a:pPr>
            <a:r>
              <a:rPr lang="en-US" sz="2400" dirty="0" smtClean="0"/>
              <a:t>February 2014 through January 2015</a:t>
            </a:r>
            <a:endParaRPr lang="en-US" sz="2800" dirty="0" smtClean="0"/>
          </a:p>
          <a:p>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228600"/>
            <a:ext cx="762000" cy="39103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62460" y="228600"/>
            <a:ext cx="762000" cy="4064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2014-2015</a:t>
            </a:r>
            <a:br>
              <a:rPr lang="en-US" dirty="0" smtClean="0"/>
            </a:br>
            <a:r>
              <a:rPr lang="en-US" dirty="0" smtClean="0"/>
              <a:t>EPPI Grant Partnerships</a:t>
            </a:r>
            <a:endParaRPr lang="en-US" dirty="0"/>
          </a:p>
        </p:txBody>
      </p:sp>
      <p:sp>
        <p:nvSpPr>
          <p:cNvPr id="6" name="Text Placeholder 5"/>
          <p:cNvSpPr>
            <a:spLocks noGrp="1"/>
          </p:cNvSpPr>
          <p:nvPr>
            <p:ph type="body" idx="2"/>
          </p:nvPr>
        </p:nvSpPr>
        <p:spPr/>
        <p:txBody>
          <a:bodyPr/>
          <a:lstStyle/>
          <a:p>
            <a:pPr marL="0" lvl="1" indent="0">
              <a:spcAft>
                <a:spcPts val="1000"/>
              </a:spcAft>
              <a:buClr>
                <a:schemeClr val="accent1"/>
              </a:buClr>
              <a:buSzPct val="85000"/>
            </a:pPr>
            <a:endParaRPr lang="en-US" sz="2400" dirty="0" smtClean="0">
              <a:solidFill>
                <a:schemeClr val="bg1"/>
              </a:solidFill>
            </a:endParaRPr>
          </a:p>
          <a:p>
            <a:pPr marL="0" lvl="1" indent="0">
              <a:spcAft>
                <a:spcPts val="1000"/>
              </a:spcAft>
              <a:buClr>
                <a:schemeClr val="accent1"/>
              </a:buClr>
              <a:buSzPct val="85000"/>
            </a:pPr>
            <a:r>
              <a:rPr lang="en-US" sz="2400" dirty="0" smtClean="0">
                <a:solidFill>
                  <a:schemeClr val="bg1"/>
                </a:solidFill>
              </a:rPr>
              <a:t>35 institutions from across the state </a:t>
            </a:r>
          </a:p>
          <a:p>
            <a:pPr marL="0" lvl="1" indent="0">
              <a:spcAft>
                <a:spcPts val="1000"/>
              </a:spcAft>
              <a:buClr>
                <a:schemeClr val="accent1"/>
              </a:buClr>
              <a:buSzPct val="85000"/>
            </a:pPr>
            <a:r>
              <a:rPr lang="en-US" sz="2400" dirty="0" smtClean="0">
                <a:solidFill>
                  <a:schemeClr val="bg1"/>
                </a:solidFill>
              </a:rPr>
              <a:t>12 public and private universities </a:t>
            </a:r>
          </a:p>
          <a:p>
            <a:pPr marL="0" lvl="1" indent="0">
              <a:spcAft>
                <a:spcPts val="1000"/>
              </a:spcAft>
              <a:buClr>
                <a:schemeClr val="accent1"/>
              </a:buClr>
              <a:buSzPct val="85000"/>
            </a:pPr>
            <a:r>
              <a:rPr lang="en-US" sz="2400" dirty="0" smtClean="0">
                <a:solidFill>
                  <a:schemeClr val="bg1"/>
                </a:solidFill>
              </a:rPr>
              <a:t> 23 community colleges </a:t>
            </a:r>
          </a:p>
          <a:p>
            <a:endParaRPr lang="en-US" dirty="0"/>
          </a:p>
        </p:txBody>
      </p:sp>
      <p:pic>
        <p:nvPicPr>
          <p:cNvPr id="7" name="Picture 4"/>
          <p:cNvPicPr>
            <a:picLocks noGrp="1" noChangeAspect="1" noChangeArrowheads="1"/>
          </p:cNvPicPr>
          <p:nvPr>
            <p:ph sz="quarter" idx="1"/>
          </p:nvPr>
        </p:nvPicPr>
        <p:blipFill>
          <a:blip r:embed="rId3" cstate="print">
            <a:extLst>
              <a:ext uri="{28A0092B-C50C-407E-A947-70E740481C1C}">
                <a14:useLocalDpi xmlns:a14="http://schemas.microsoft.com/office/drawing/2010/main" val="0"/>
              </a:ext>
            </a:extLst>
          </a:blip>
          <a:stretch>
            <a:fillRect/>
          </a:stretch>
        </p:blipFill>
        <p:spPr bwMode="auto">
          <a:xfrm>
            <a:off x="3272239" y="685800"/>
            <a:ext cx="5342721" cy="5410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0"/>
            <a:ext cx="8534400" cy="758952"/>
          </a:xfrm>
        </p:spPr>
        <p:txBody>
          <a:bodyPr>
            <a:normAutofit fontScale="90000"/>
          </a:bodyPr>
          <a:lstStyle/>
          <a:p>
            <a:r>
              <a:rPr lang="en-US" b="1" dirty="0" smtClean="0">
                <a:solidFill>
                  <a:schemeClr val="accent1"/>
                </a:solidFill>
              </a:rPr>
              <a:t>Purposes of the </a:t>
            </a:r>
            <a:br>
              <a:rPr lang="en-US" b="1" dirty="0" smtClean="0">
                <a:solidFill>
                  <a:schemeClr val="accent1"/>
                </a:solidFill>
              </a:rPr>
            </a:br>
            <a:r>
              <a:rPr lang="en-US" b="1" dirty="0" smtClean="0">
                <a:solidFill>
                  <a:schemeClr val="accent1"/>
                </a:solidFill>
              </a:rPr>
              <a:t>Early Implementation Study</a:t>
            </a:r>
            <a:endParaRPr lang="en-US" b="1" dirty="0">
              <a:solidFill>
                <a:schemeClr val="accent1"/>
              </a:solidFill>
            </a:endParaRPr>
          </a:p>
        </p:txBody>
      </p:sp>
      <p:sp>
        <p:nvSpPr>
          <p:cNvPr id="3" name="Content Placeholder 2"/>
          <p:cNvSpPr>
            <a:spLocks noGrp="1"/>
          </p:cNvSpPr>
          <p:nvPr>
            <p:ph sz="quarter" idx="1"/>
          </p:nvPr>
        </p:nvSpPr>
        <p:spPr>
          <a:xfrm>
            <a:off x="332232" y="1676400"/>
            <a:ext cx="8503920" cy="3965448"/>
          </a:xfrm>
        </p:spPr>
        <p:txBody>
          <a:bodyPr/>
          <a:lstStyle/>
          <a:p>
            <a:pPr marL="457200" indent="-381000">
              <a:spcBef>
                <a:spcPts val="0"/>
              </a:spcBef>
              <a:spcAft>
                <a:spcPts val="1800"/>
              </a:spcAft>
              <a:buSzPct val="100000"/>
            </a:pPr>
            <a:r>
              <a:rPr lang="en" sz="2800" dirty="0" smtClean="0"/>
              <a:t>Examine the initial implementation of proposed grant activities</a:t>
            </a:r>
          </a:p>
          <a:p>
            <a:pPr marL="457200" indent="-381000">
              <a:spcBef>
                <a:spcPts val="0"/>
              </a:spcBef>
              <a:spcAft>
                <a:spcPts val="1800"/>
              </a:spcAft>
              <a:buSzPct val="100000"/>
            </a:pPr>
            <a:r>
              <a:rPr lang="en-US" sz="2800" dirty="0" smtClean="0"/>
              <a:t>I</a:t>
            </a:r>
            <a:r>
              <a:rPr lang="en" sz="2800" dirty="0" smtClean="0"/>
              <a:t>dentify barriers </a:t>
            </a:r>
          </a:p>
          <a:p>
            <a:pPr marL="457200" indent="-381000">
              <a:spcBef>
                <a:spcPts val="0"/>
              </a:spcBef>
              <a:spcAft>
                <a:spcPts val="1800"/>
              </a:spcAft>
              <a:buSzPct val="100000"/>
            </a:pPr>
            <a:r>
              <a:rPr lang="en-US" sz="2800" dirty="0" smtClean="0"/>
              <a:t>I</a:t>
            </a:r>
            <a:r>
              <a:rPr lang="en" sz="2800" dirty="0" smtClean="0"/>
              <a:t>dentify catalysts </a:t>
            </a:r>
          </a:p>
          <a:p>
            <a:pPr marL="457200" indent="-381000">
              <a:spcBef>
                <a:spcPts val="0"/>
              </a:spcBef>
              <a:spcAft>
                <a:spcPts val="1800"/>
              </a:spcAft>
              <a:buSzPct val="100000"/>
            </a:pPr>
            <a:r>
              <a:rPr lang="en" sz="2800" dirty="0" smtClean="0"/>
              <a:t>Consider sustainability of the grants’ impact </a:t>
            </a:r>
          </a:p>
          <a:p>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228600"/>
            <a:ext cx="762000" cy="39103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62460" y="228600"/>
            <a:ext cx="762000" cy="4064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solidFill>
              </a:rPr>
              <a:t>IERC Methodology</a:t>
            </a:r>
            <a:endParaRPr lang="en-US" b="1" dirty="0">
              <a:solidFill>
                <a:schemeClr val="accent1"/>
              </a:solidFill>
            </a:endParaRPr>
          </a:p>
        </p:txBody>
      </p:sp>
      <p:sp>
        <p:nvSpPr>
          <p:cNvPr id="3" name="Content Placeholder 2"/>
          <p:cNvSpPr>
            <a:spLocks noGrp="1"/>
          </p:cNvSpPr>
          <p:nvPr>
            <p:ph sz="quarter" idx="1"/>
          </p:nvPr>
        </p:nvSpPr>
        <p:spPr/>
        <p:txBody>
          <a:bodyPr>
            <a:normAutofit fontScale="92500"/>
          </a:bodyPr>
          <a:lstStyle/>
          <a:p>
            <a:pPr marL="457200" indent="-381000">
              <a:spcBef>
                <a:spcPts val="0"/>
              </a:spcBef>
              <a:spcAft>
                <a:spcPts val="1800"/>
              </a:spcAft>
              <a:buSzPct val="100000"/>
            </a:pPr>
            <a:r>
              <a:rPr lang="en" sz="2800" dirty="0" smtClean="0"/>
              <a:t>Systematically reviewed proposal narratives for each project</a:t>
            </a:r>
          </a:p>
          <a:p>
            <a:pPr marL="457200" indent="-381000">
              <a:spcBef>
                <a:spcPts val="0"/>
              </a:spcBef>
              <a:spcAft>
                <a:spcPts val="1800"/>
              </a:spcAft>
              <a:buSzPct val="100000"/>
            </a:pPr>
            <a:r>
              <a:rPr lang="en" sz="2800" dirty="0" smtClean="0"/>
              <a:t>Developed interview protocol </a:t>
            </a:r>
          </a:p>
          <a:p>
            <a:pPr marL="457200" indent="-381000">
              <a:spcBef>
                <a:spcPts val="0"/>
              </a:spcBef>
              <a:spcAft>
                <a:spcPts val="1800"/>
              </a:spcAft>
              <a:buSzPct val="100000"/>
            </a:pPr>
            <a:r>
              <a:rPr lang="en" sz="2800" dirty="0" smtClean="0"/>
              <a:t>Conducted the interviews</a:t>
            </a:r>
          </a:p>
          <a:p>
            <a:pPr marL="457200" indent="-381000">
              <a:spcBef>
                <a:spcPts val="0"/>
              </a:spcBef>
              <a:spcAft>
                <a:spcPts val="1800"/>
              </a:spcAft>
              <a:buSzPct val="100000"/>
            </a:pPr>
            <a:r>
              <a:rPr lang="en" sz="2800" dirty="0" smtClean="0"/>
              <a:t>Coded responses</a:t>
            </a:r>
          </a:p>
          <a:p>
            <a:pPr marL="457200" indent="-381000">
              <a:spcBef>
                <a:spcPts val="0"/>
              </a:spcBef>
              <a:spcAft>
                <a:spcPts val="1800"/>
              </a:spcAft>
              <a:buSzPct val="100000"/>
            </a:pPr>
            <a:r>
              <a:rPr lang="en" sz="2800" dirty="0" smtClean="0"/>
              <a:t>Analyzed responses for overarching themes and sub-topics as well as their relationship to partnership development theory (McQuaid, 2009)</a:t>
            </a:r>
          </a:p>
          <a:p>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228600"/>
            <a:ext cx="762000" cy="39103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62460" y="228600"/>
            <a:ext cx="762000" cy="4064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solidFill>
              </a:rPr>
              <a:t>Interview Questions</a:t>
            </a:r>
            <a:endParaRPr lang="en-US" b="1" dirty="0">
              <a:solidFill>
                <a:schemeClr val="accent1"/>
              </a:solidFill>
            </a:endParaRPr>
          </a:p>
        </p:txBody>
      </p:sp>
      <p:sp>
        <p:nvSpPr>
          <p:cNvPr id="3" name="Content Placeholder 2"/>
          <p:cNvSpPr>
            <a:spLocks noGrp="1"/>
          </p:cNvSpPr>
          <p:nvPr>
            <p:ph sz="quarter" idx="1"/>
          </p:nvPr>
        </p:nvSpPr>
        <p:spPr>
          <a:xfrm>
            <a:off x="301752" y="1676400"/>
            <a:ext cx="8534400" cy="4876800"/>
          </a:xfrm>
        </p:spPr>
        <p:txBody>
          <a:bodyPr>
            <a:normAutofit fontScale="85000" lnSpcReduction="20000"/>
          </a:bodyPr>
          <a:lstStyle/>
          <a:p>
            <a:pPr>
              <a:spcBef>
                <a:spcPts val="0"/>
              </a:spcBef>
              <a:spcAft>
                <a:spcPts val="600"/>
              </a:spcAft>
            </a:pPr>
            <a:r>
              <a:rPr lang="en" sz="2800" b="1" dirty="0" smtClean="0"/>
              <a:t>Focused on major goals and activities associated with each project</a:t>
            </a:r>
          </a:p>
          <a:p>
            <a:pPr lvl="1">
              <a:spcBef>
                <a:spcPts val="0"/>
              </a:spcBef>
              <a:spcAft>
                <a:spcPts val="900"/>
              </a:spcAft>
              <a:buFont typeface="Wingdings" pitchFamily="2" charset="2"/>
              <a:buChar char="t"/>
            </a:pPr>
            <a:r>
              <a:rPr lang="en" sz="2600" dirty="0" smtClean="0">
                <a:solidFill>
                  <a:schemeClr val="tx1"/>
                </a:solidFill>
              </a:rPr>
              <a:t>Barriers to implementation</a:t>
            </a:r>
          </a:p>
          <a:p>
            <a:pPr lvl="1">
              <a:spcBef>
                <a:spcPts val="0"/>
              </a:spcBef>
              <a:spcAft>
                <a:spcPts val="900"/>
              </a:spcAft>
              <a:buFont typeface="Wingdings" pitchFamily="2" charset="2"/>
              <a:buChar char="t"/>
            </a:pPr>
            <a:r>
              <a:rPr lang="en" sz="2600" dirty="0" smtClean="0">
                <a:solidFill>
                  <a:schemeClr val="tx1"/>
                </a:solidFill>
              </a:rPr>
              <a:t>Catalysts and levers allowing for implementation</a:t>
            </a:r>
          </a:p>
          <a:p>
            <a:pPr lvl="1">
              <a:spcBef>
                <a:spcPts val="0"/>
              </a:spcBef>
              <a:spcAft>
                <a:spcPts val="900"/>
              </a:spcAft>
              <a:buFont typeface="Wingdings" pitchFamily="2" charset="2"/>
              <a:buChar char="t"/>
            </a:pPr>
            <a:r>
              <a:rPr lang="en" sz="2600" dirty="0" smtClean="0">
                <a:solidFill>
                  <a:schemeClr val="tx1"/>
                </a:solidFill>
              </a:rPr>
              <a:t>Innovations and enhancements to articulation</a:t>
            </a:r>
          </a:p>
          <a:p>
            <a:pPr lvl="1">
              <a:spcBef>
                <a:spcPts val="0"/>
              </a:spcBef>
              <a:spcAft>
                <a:spcPts val="900"/>
              </a:spcAft>
              <a:buFont typeface="Wingdings" pitchFamily="2" charset="2"/>
              <a:buChar char="t"/>
            </a:pPr>
            <a:r>
              <a:rPr lang="en" sz="2600" dirty="0" smtClean="0">
                <a:solidFill>
                  <a:schemeClr val="tx1"/>
                </a:solidFill>
              </a:rPr>
              <a:t>Program/curricular enhancements</a:t>
            </a:r>
          </a:p>
          <a:p>
            <a:pPr lvl="1">
              <a:spcBef>
                <a:spcPts val="0"/>
              </a:spcBef>
              <a:spcAft>
                <a:spcPts val="600"/>
              </a:spcAft>
              <a:buFont typeface="Wingdings" pitchFamily="2" charset="2"/>
              <a:buChar char="t"/>
            </a:pPr>
            <a:r>
              <a:rPr lang="en" sz="2600" dirty="0" smtClean="0">
                <a:solidFill>
                  <a:schemeClr val="tx1"/>
                </a:solidFill>
              </a:rPr>
              <a:t>Real </a:t>
            </a:r>
            <a:r>
              <a:rPr lang="en" sz="2800" dirty="0" smtClean="0">
                <a:solidFill>
                  <a:schemeClr val="tx1"/>
                </a:solidFill>
              </a:rPr>
              <a:t>and potential impacts</a:t>
            </a:r>
          </a:p>
          <a:p>
            <a:pPr>
              <a:spcBef>
                <a:spcPts val="0"/>
              </a:spcBef>
              <a:spcAft>
                <a:spcPts val="600"/>
              </a:spcAft>
            </a:pPr>
            <a:r>
              <a:rPr lang="en" sz="2800" b="1" dirty="0" smtClean="0"/>
              <a:t>Partners’ progress in the implementation process</a:t>
            </a:r>
          </a:p>
          <a:p>
            <a:pPr>
              <a:spcBef>
                <a:spcPts val="0"/>
              </a:spcBef>
              <a:spcAft>
                <a:spcPts val="600"/>
              </a:spcAft>
            </a:pPr>
            <a:r>
              <a:rPr lang="en" sz="2800" b="1" dirty="0" smtClean="0"/>
              <a:t>Ways in which new standards and program requirements were being met</a:t>
            </a:r>
          </a:p>
          <a:p>
            <a:pPr lvl="1">
              <a:spcBef>
                <a:spcPts val="0"/>
              </a:spcBef>
              <a:spcAft>
                <a:spcPts val="900"/>
              </a:spcAft>
              <a:buFont typeface="Wingdings" pitchFamily="2" charset="2"/>
              <a:buChar char="t"/>
            </a:pPr>
            <a:r>
              <a:rPr lang="en" sz="2600" dirty="0" smtClean="0">
                <a:solidFill>
                  <a:schemeClr val="tx1"/>
                </a:solidFill>
              </a:rPr>
              <a:t>Articulation</a:t>
            </a:r>
          </a:p>
          <a:p>
            <a:pPr lvl="1">
              <a:spcBef>
                <a:spcPts val="0"/>
              </a:spcBef>
              <a:spcAft>
                <a:spcPts val="600"/>
              </a:spcAft>
              <a:buFont typeface="Wingdings" pitchFamily="2" charset="2"/>
              <a:buChar char="t"/>
            </a:pPr>
            <a:r>
              <a:rPr lang="en" sz="2600" dirty="0" smtClean="0">
                <a:solidFill>
                  <a:schemeClr val="tx1"/>
                </a:solidFill>
              </a:rPr>
              <a:t>Overall</a:t>
            </a:r>
          </a:p>
          <a:p>
            <a:pPr>
              <a:spcBef>
                <a:spcPts val="0"/>
              </a:spcBef>
              <a:spcAft>
                <a:spcPts val="600"/>
              </a:spcAft>
            </a:pPr>
            <a:r>
              <a:rPr lang="en" sz="2800" b="1" dirty="0" smtClean="0"/>
              <a:t>Overall thoughts about the grant process</a:t>
            </a:r>
          </a:p>
          <a:p>
            <a:pPr lvl="1">
              <a:spcBef>
                <a:spcPts val="0"/>
              </a:spcBef>
              <a:spcAft>
                <a:spcPts val="600"/>
              </a:spcAft>
            </a:pP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228600"/>
            <a:ext cx="762000" cy="39103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62460" y="228600"/>
            <a:ext cx="762000" cy="4064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1066</TotalTime>
  <Words>1525</Words>
  <Application>Microsoft Office PowerPoint</Application>
  <PresentationFormat>On-screen Show (4:3)</PresentationFormat>
  <Paragraphs>271</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Civic</vt:lpstr>
      <vt:lpstr>Early Childhood Educator Preparation Program Innovation (EPPI) Grants</vt:lpstr>
      <vt:lpstr>Overview of Presentation</vt:lpstr>
      <vt:lpstr>Early Childhood Landscape</vt:lpstr>
      <vt:lpstr>Goals of the EPPI Grant Initiative</vt:lpstr>
      <vt:lpstr>2014-2015 Grant Process</vt:lpstr>
      <vt:lpstr>2014-2015 EPPI Grant Partnerships</vt:lpstr>
      <vt:lpstr>Purposes of the  Early Implementation Study</vt:lpstr>
      <vt:lpstr>IERC Methodology</vt:lpstr>
      <vt:lpstr>Interview Questions</vt:lpstr>
      <vt:lpstr>Motivations for Grant Participation</vt:lpstr>
      <vt:lpstr>Coding Structure for Responses</vt:lpstr>
      <vt:lpstr>Institutional Barriers</vt:lpstr>
      <vt:lpstr>Systemic Barriers</vt:lpstr>
      <vt:lpstr>Catalysts</vt:lpstr>
      <vt:lpstr>Catalysts</vt:lpstr>
      <vt:lpstr>Potential Long-Term Impacts</vt:lpstr>
      <vt:lpstr>Mediating Impacts</vt:lpstr>
      <vt:lpstr>Frameworks</vt:lpstr>
      <vt:lpstr>Views of the EPPI Grant Process</vt:lpstr>
      <vt:lpstr>Major Findings</vt:lpstr>
      <vt:lpstr>Ideas for Enhancing Partnerships</vt:lpstr>
      <vt:lpstr>Promising Innovations</vt:lpstr>
      <vt:lpstr>For More Information</vt:lpstr>
    </vt:vector>
  </TitlesOfParts>
  <Company>IBHE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Childhood Educator Preparation Program Innovation (EPPI) Grants</dc:title>
  <dc:creator>Bernoteit, Stephanie</dc:creator>
  <cp:lastModifiedBy>Sam Nelson</cp:lastModifiedBy>
  <cp:revision>56</cp:revision>
  <dcterms:created xsi:type="dcterms:W3CDTF">2015-05-13T14:51:10Z</dcterms:created>
  <dcterms:modified xsi:type="dcterms:W3CDTF">2015-09-10T16:03:04Z</dcterms:modified>
</cp:coreProperties>
</file>